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9" r:id="rId1"/>
  </p:sldMasterIdLst>
  <p:notesMasterIdLst>
    <p:notesMasterId r:id="rId74"/>
  </p:notesMasterIdLst>
  <p:handoutMasterIdLst>
    <p:handoutMasterId r:id="rId75"/>
  </p:handoutMasterIdLst>
  <p:sldIdLst>
    <p:sldId id="256" r:id="rId2"/>
    <p:sldId id="279" r:id="rId3"/>
    <p:sldId id="269" r:id="rId4"/>
    <p:sldId id="282" r:id="rId5"/>
    <p:sldId id="315" r:id="rId6"/>
    <p:sldId id="257" r:id="rId7"/>
    <p:sldId id="259" r:id="rId8"/>
    <p:sldId id="258" r:id="rId9"/>
    <p:sldId id="260" r:id="rId10"/>
    <p:sldId id="351" r:id="rId11"/>
    <p:sldId id="352" r:id="rId12"/>
    <p:sldId id="353" r:id="rId13"/>
    <p:sldId id="354" r:id="rId14"/>
    <p:sldId id="357" r:id="rId15"/>
    <p:sldId id="356" r:id="rId16"/>
    <p:sldId id="355" r:id="rId17"/>
    <p:sldId id="358" r:id="rId18"/>
    <p:sldId id="261" r:id="rId19"/>
    <p:sldId id="267" r:id="rId20"/>
    <p:sldId id="268" r:id="rId21"/>
    <p:sldId id="272" r:id="rId22"/>
    <p:sldId id="271" r:id="rId23"/>
    <p:sldId id="283" r:id="rId24"/>
    <p:sldId id="262" r:id="rId25"/>
    <p:sldId id="316" r:id="rId26"/>
    <p:sldId id="317" r:id="rId27"/>
    <p:sldId id="263" r:id="rId28"/>
    <p:sldId id="319" r:id="rId29"/>
    <p:sldId id="318" r:id="rId30"/>
    <p:sldId id="320" r:id="rId31"/>
    <p:sldId id="331" r:id="rId32"/>
    <p:sldId id="332" r:id="rId33"/>
    <p:sldId id="335" r:id="rId34"/>
    <p:sldId id="336" r:id="rId35"/>
    <p:sldId id="266" r:id="rId36"/>
    <p:sldId id="291" r:id="rId37"/>
    <p:sldId id="290" r:id="rId38"/>
    <p:sldId id="292" r:id="rId39"/>
    <p:sldId id="296" r:id="rId40"/>
    <p:sldId id="297" r:id="rId41"/>
    <p:sldId id="299" r:id="rId42"/>
    <p:sldId id="300" r:id="rId43"/>
    <p:sldId id="302" r:id="rId44"/>
    <p:sldId id="293" r:id="rId45"/>
    <p:sldId id="303" r:id="rId46"/>
    <p:sldId id="304" r:id="rId47"/>
    <p:sldId id="346" r:id="rId48"/>
    <p:sldId id="306" r:id="rId49"/>
    <p:sldId id="307" r:id="rId50"/>
    <p:sldId id="308" r:id="rId51"/>
    <p:sldId id="309" r:id="rId52"/>
    <p:sldId id="312" r:id="rId53"/>
    <p:sldId id="313" r:id="rId54"/>
    <p:sldId id="314" r:id="rId55"/>
    <p:sldId id="328" r:id="rId56"/>
    <p:sldId id="329" r:id="rId57"/>
    <p:sldId id="330" r:id="rId58"/>
    <p:sldId id="348" r:id="rId59"/>
    <p:sldId id="338" r:id="rId60"/>
    <p:sldId id="339" r:id="rId61"/>
    <p:sldId id="349" r:id="rId62"/>
    <p:sldId id="347" r:id="rId63"/>
    <p:sldId id="350" r:id="rId64"/>
    <p:sldId id="324" r:id="rId65"/>
    <p:sldId id="326" r:id="rId66"/>
    <p:sldId id="342" r:id="rId67"/>
    <p:sldId id="341" r:id="rId68"/>
    <p:sldId id="345" r:id="rId69"/>
    <p:sldId id="343" r:id="rId70"/>
    <p:sldId id="284" r:id="rId71"/>
    <p:sldId id="359" r:id="rId72"/>
    <p:sldId id="360" r:id="rId73"/>
  </p:sldIdLst>
  <p:sldSz cx="12192000" cy="6858000"/>
  <p:notesSz cx="6788150" cy="99234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78"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7897"/>
          </a:xfrm>
          <a:prstGeom prst="rect">
            <a:avLst/>
          </a:prstGeom>
        </p:spPr>
        <p:txBody>
          <a:bodyPr vert="horz" lIns="91367" tIns="45683" rIns="91367" bIns="45683" rtlCol="0"/>
          <a:lstStyle>
            <a:lvl1pPr algn="l">
              <a:defRPr sz="1200"/>
            </a:lvl1pPr>
          </a:lstStyle>
          <a:p>
            <a:endParaRPr lang="en-GB"/>
          </a:p>
        </p:txBody>
      </p:sp>
      <p:sp>
        <p:nvSpPr>
          <p:cNvPr id="3" name="Date Placeholder 2"/>
          <p:cNvSpPr>
            <a:spLocks noGrp="1"/>
          </p:cNvSpPr>
          <p:nvPr>
            <p:ph type="dt" sz="quarter" idx="1"/>
          </p:nvPr>
        </p:nvSpPr>
        <p:spPr>
          <a:xfrm>
            <a:off x="3845048" y="0"/>
            <a:ext cx="2941532" cy="497897"/>
          </a:xfrm>
          <a:prstGeom prst="rect">
            <a:avLst/>
          </a:prstGeom>
        </p:spPr>
        <p:txBody>
          <a:bodyPr vert="horz" lIns="91367" tIns="45683" rIns="91367" bIns="45683" rtlCol="0"/>
          <a:lstStyle>
            <a:lvl1pPr algn="r">
              <a:defRPr sz="1200"/>
            </a:lvl1pPr>
          </a:lstStyle>
          <a:p>
            <a:fld id="{E0F7D8F5-BEB9-4512-9DC8-D05191535E64}" type="datetimeFigureOut">
              <a:rPr lang="en-GB" smtClean="0"/>
              <a:t>21/05/2018</a:t>
            </a:fld>
            <a:endParaRPr lang="en-GB"/>
          </a:p>
        </p:txBody>
      </p:sp>
      <p:sp>
        <p:nvSpPr>
          <p:cNvPr id="4" name="Footer Placeholder 3"/>
          <p:cNvSpPr>
            <a:spLocks noGrp="1"/>
          </p:cNvSpPr>
          <p:nvPr>
            <p:ph type="ftr" sz="quarter" idx="2"/>
          </p:nvPr>
        </p:nvSpPr>
        <p:spPr>
          <a:xfrm>
            <a:off x="0" y="9425569"/>
            <a:ext cx="2941532" cy="497896"/>
          </a:xfrm>
          <a:prstGeom prst="rect">
            <a:avLst/>
          </a:prstGeom>
        </p:spPr>
        <p:txBody>
          <a:bodyPr vert="horz" lIns="91367" tIns="45683" rIns="91367" bIns="45683" rtlCol="0" anchor="b"/>
          <a:lstStyle>
            <a:lvl1pPr algn="l">
              <a:defRPr sz="1200"/>
            </a:lvl1pPr>
          </a:lstStyle>
          <a:p>
            <a:endParaRPr lang="en-GB"/>
          </a:p>
        </p:txBody>
      </p:sp>
      <p:sp>
        <p:nvSpPr>
          <p:cNvPr id="5" name="Slide Number Placeholder 4"/>
          <p:cNvSpPr>
            <a:spLocks noGrp="1"/>
          </p:cNvSpPr>
          <p:nvPr>
            <p:ph type="sldNum" sz="quarter" idx="3"/>
          </p:nvPr>
        </p:nvSpPr>
        <p:spPr>
          <a:xfrm>
            <a:off x="3845048" y="9425569"/>
            <a:ext cx="2941532" cy="497896"/>
          </a:xfrm>
          <a:prstGeom prst="rect">
            <a:avLst/>
          </a:prstGeom>
        </p:spPr>
        <p:txBody>
          <a:bodyPr vert="horz" lIns="91367" tIns="45683" rIns="91367" bIns="45683" rtlCol="0" anchor="b"/>
          <a:lstStyle>
            <a:lvl1pPr algn="r">
              <a:defRPr sz="1200"/>
            </a:lvl1pPr>
          </a:lstStyle>
          <a:p>
            <a:fld id="{35C88063-909C-4E87-9605-C0FD89FE7BE7}" type="slidenum">
              <a:rPr lang="en-GB" smtClean="0"/>
              <a:t>‹#›</a:t>
            </a:fld>
            <a:endParaRPr lang="en-GB"/>
          </a:p>
        </p:txBody>
      </p:sp>
    </p:spTree>
    <p:extLst>
      <p:ext uri="{BB962C8B-B14F-4D97-AF65-F5344CB8AC3E}">
        <p14:creationId xmlns:p14="http://schemas.microsoft.com/office/powerpoint/2010/main" val="315437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532" cy="497897"/>
          </a:xfrm>
          <a:prstGeom prst="rect">
            <a:avLst/>
          </a:prstGeom>
        </p:spPr>
        <p:txBody>
          <a:bodyPr vert="horz" lIns="91367" tIns="45683" rIns="91367" bIns="45683" rtlCol="0"/>
          <a:lstStyle>
            <a:lvl1pPr algn="l">
              <a:defRPr sz="1200"/>
            </a:lvl1pPr>
          </a:lstStyle>
          <a:p>
            <a:endParaRPr lang="en-GB"/>
          </a:p>
        </p:txBody>
      </p:sp>
      <p:sp>
        <p:nvSpPr>
          <p:cNvPr id="3" name="Date Placeholder 2"/>
          <p:cNvSpPr>
            <a:spLocks noGrp="1"/>
          </p:cNvSpPr>
          <p:nvPr>
            <p:ph type="dt" idx="1"/>
          </p:nvPr>
        </p:nvSpPr>
        <p:spPr>
          <a:xfrm>
            <a:off x="3845048" y="0"/>
            <a:ext cx="2941532" cy="497897"/>
          </a:xfrm>
          <a:prstGeom prst="rect">
            <a:avLst/>
          </a:prstGeom>
        </p:spPr>
        <p:txBody>
          <a:bodyPr vert="horz" lIns="91367" tIns="45683" rIns="91367" bIns="45683" rtlCol="0"/>
          <a:lstStyle>
            <a:lvl1pPr algn="r">
              <a:defRPr sz="1200"/>
            </a:lvl1pPr>
          </a:lstStyle>
          <a:p>
            <a:fld id="{152300DC-6B33-4FEB-BB12-1296841FA796}" type="datetimeFigureOut">
              <a:rPr lang="en-GB" smtClean="0"/>
              <a:t>21/05/2018</a:t>
            </a:fld>
            <a:endParaRPr lang="en-GB"/>
          </a:p>
        </p:txBody>
      </p:sp>
      <p:sp>
        <p:nvSpPr>
          <p:cNvPr id="4" name="Slide Image Placeholder 3"/>
          <p:cNvSpPr>
            <a:spLocks noGrp="1" noRot="1" noChangeAspect="1"/>
          </p:cNvSpPr>
          <p:nvPr>
            <p:ph type="sldImg" idx="2"/>
          </p:nvPr>
        </p:nvSpPr>
        <p:spPr>
          <a:xfrm>
            <a:off x="419100" y="1241425"/>
            <a:ext cx="5949950" cy="3348038"/>
          </a:xfrm>
          <a:prstGeom prst="rect">
            <a:avLst/>
          </a:prstGeom>
          <a:noFill/>
          <a:ln w="12700">
            <a:solidFill>
              <a:prstClr val="black"/>
            </a:solidFill>
          </a:ln>
        </p:spPr>
        <p:txBody>
          <a:bodyPr vert="horz" lIns="91367" tIns="45683" rIns="91367" bIns="45683" rtlCol="0" anchor="ctr"/>
          <a:lstStyle/>
          <a:p>
            <a:endParaRPr lang="en-GB"/>
          </a:p>
        </p:txBody>
      </p:sp>
      <p:sp>
        <p:nvSpPr>
          <p:cNvPr id="5" name="Notes Placeholder 4"/>
          <p:cNvSpPr>
            <a:spLocks noGrp="1"/>
          </p:cNvSpPr>
          <p:nvPr>
            <p:ph type="body" sz="quarter" idx="3"/>
          </p:nvPr>
        </p:nvSpPr>
        <p:spPr>
          <a:xfrm>
            <a:off x="678815" y="4775666"/>
            <a:ext cx="5430520" cy="3907364"/>
          </a:xfrm>
          <a:prstGeom prst="rect">
            <a:avLst/>
          </a:prstGeom>
        </p:spPr>
        <p:txBody>
          <a:bodyPr vert="horz" lIns="91367" tIns="45683" rIns="91367" bIns="456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5569"/>
            <a:ext cx="2941532" cy="497896"/>
          </a:xfrm>
          <a:prstGeom prst="rect">
            <a:avLst/>
          </a:prstGeom>
        </p:spPr>
        <p:txBody>
          <a:bodyPr vert="horz" lIns="91367" tIns="45683" rIns="91367" bIns="45683" rtlCol="0" anchor="b"/>
          <a:lstStyle>
            <a:lvl1pPr algn="l">
              <a:defRPr sz="1200"/>
            </a:lvl1pPr>
          </a:lstStyle>
          <a:p>
            <a:endParaRPr lang="en-GB"/>
          </a:p>
        </p:txBody>
      </p:sp>
      <p:sp>
        <p:nvSpPr>
          <p:cNvPr id="7" name="Slide Number Placeholder 6"/>
          <p:cNvSpPr>
            <a:spLocks noGrp="1"/>
          </p:cNvSpPr>
          <p:nvPr>
            <p:ph type="sldNum" sz="quarter" idx="5"/>
          </p:nvPr>
        </p:nvSpPr>
        <p:spPr>
          <a:xfrm>
            <a:off x="3845048" y="9425569"/>
            <a:ext cx="2941532" cy="497896"/>
          </a:xfrm>
          <a:prstGeom prst="rect">
            <a:avLst/>
          </a:prstGeom>
        </p:spPr>
        <p:txBody>
          <a:bodyPr vert="horz" lIns="91367" tIns="45683" rIns="91367" bIns="45683" rtlCol="0" anchor="b"/>
          <a:lstStyle>
            <a:lvl1pPr algn="r">
              <a:defRPr sz="1200"/>
            </a:lvl1pPr>
          </a:lstStyle>
          <a:p>
            <a:fld id="{72D39920-9AF1-4915-8FD8-6D6F8C77BAF9}" type="slidenum">
              <a:rPr lang="en-GB" smtClean="0"/>
              <a:t>‹#›</a:t>
            </a:fld>
            <a:endParaRPr lang="en-GB"/>
          </a:p>
        </p:txBody>
      </p:sp>
    </p:spTree>
    <p:extLst>
      <p:ext uri="{BB962C8B-B14F-4D97-AF65-F5344CB8AC3E}">
        <p14:creationId xmlns:p14="http://schemas.microsoft.com/office/powerpoint/2010/main" val="88352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356" indent="-285521" eaLnBrk="0" hangingPunct="0">
              <a:defRPr>
                <a:solidFill>
                  <a:schemeClr val="tx1"/>
                </a:solidFill>
                <a:latin typeface="Tahoma" panose="020B0604030504040204" pitchFamily="34" charset="0"/>
                <a:ea typeface="宋体" panose="02010600030101010101" pitchFamily="2" charset="-122"/>
              </a:defRPr>
            </a:lvl2pPr>
            <a:lvl3pPr marL="1142086" indent="-228417" eaLnBrk="0" hangingPunct="0">
              <a:defRPr>
                <a:solidFill>
                  <a:schemeClr val="tx1"/>
                </a:solidFill>
                <a:latin typeface="Tahoma" panose="020B0604030504040204" pitchFamily="34" charset="0"/>
                <a:ea typeface="宋体" panose="02010600030101010101" pitchFamily="2" charset="-122"/>
              </a:defRPr>
            </a:lvl3pPr>
            <a:lvl4pPr marL="1598920" indent="-228417" eaLnBrk="0" hangingPunct="0">
              <a:defRPr>
                <a:solidFill>
                  <a:schemeClr val="tx1"/>
                </a:solidFill>
                <a:latin typeface="Tahoma" panose="020B0604030504040204" pitchFamily="34" charset="0"/>
                <a:ea typeface="宋体" panose="02010600030101010101" pitchFamily="2" charset="-122"/>
              </a:defRPr>
            </a:lvl4pPr>
            <a:lvl5pPr marL="2055754" indent="-228417" eaLnBrk="0" hangingPunct="0">
              <a:defRPr>
                <a:solidFill>
                  <a:schemeClr val="tx1"/>
                </a:solidFill>
                <a:latin typeface="Tahoma" panose="020B0604030504040204" pitchFamily="34" charset="0"/>
                <a:ea typeface="宋体" panose="02010600030101010101" pitchFamily="2" charset="-122"/>
              </a:defRPr>
            </a:lvl5pPr>
            <a:lvl6pPr marL="2512588" indent="-228417"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69423" indent="-228417"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6257" indent="-228417"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3091" indent="-228417"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fld id="{5289F2C2-5C0D-4C1F-BC6E-3AAC304FCDE3}" type="slidenum">
              <a:rPr lang="en-GB" altLang="en-US">
                <a:latin typeface="Arial" panose="020B0604020202020204" pitchFamily="34" charset="0"/>
              </a:rPr>
              <a:pPr eaLnBrk="1" hangingPunct="1"/>
              <a:t>45</a:t>
            </a:fld>
            <a:endParaRPr lang="en-GB"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cs typeface="Arial" panose="020B0604020202020204" pitchFamily="34" charset="0"/>
              </a:rPr>
              <a:t>Refer to clinical manual</a:t>
            </a:r>
          </a:p>
        </p:txBody>
      </p:sp>
    </p:spTree>
    <p:extLst>
      <p:ext uri="{BB962C8B-B14F-4D97-AF65-F5344CB8AC3E}">
        <p14:creationId xmlns:p14="http://schemas.microsoft.com/office/powerpoint/2010/main" val="80107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EBE9CD-0F62-46B6-83F6-8AEB68B0EB67}"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323867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EBE9CD-0F62-46B6-83F6-8AEB68B0EB67}"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167311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4EBE9CD-0F62-46B6-83F6-8AEB68B0EB67}" type="datetimeFigureOut">
              <a:rPr lang="en-GB" smtClean="0"/>
              <a:t>21/05/2018</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191303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4120D2-1BC6-4475-82F5-43844D1615E5}" type="slidenum">
              <a:rPr lang="en-GB" altLang="en-US"/>
              <a:pPr>
                <a:defRPr/>
              </a:pPr>
              <a:t>‹#›</a:t>
            </a:fld>
            <a:endParaRPr lang="en-GB" altLang="en-US"/>
          </a:p>
        </p:txBody>
      </p:sp>
    </p:spTree>
    <p:extLst>
      <p:ext uri="{BB962C8B-B14F-4D97-AF65-F5344CB8AC3E}">
        <p14:creationId xmlns:p14="http://schemas.microsoft.com/office/powerpoint/2010/main" val="160990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CBBD192-DF3A-4EAE-A13B-7AB62B44C1D7}" type="slidenum">
              <a:rPr lang="en-GB" altLang="en-US"/>
              <a:pPr/>
              <a:t>‹#›</a:t>
            </a:fld>
            <a:endParaRPr lang="en-GB" altLang="en-US"/>
          </a:p>
        </p:txBody>
      </p:sp>
    </p:spTree>
    <p:extLst>
      <p:ext uri="{BB962C8B-B14F-4D97-AF65-F5344CB8AC3E}">
        <p14:creationId xmlns:p14="http://schemas.microsoft.com/office/powerpoint/2010/main" val="157122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EBE9CD-0F62-46B6-83F6-8AEB68B0EB67}"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2760081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4EBE9CD-0F62-46B6-83F6-8AEB68B0EB67}" type="datetimeFigureOut">
              <a:rPr lang="en-GB" smtClean="0"/>
              <a:t>21/05/2018</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7409E0-EB70-429C-9867-BFE6D0141FAD}" type="slidenum">
              <a:rPr lang="en-GB" smtClean="0"/>
              <a:t>‹#›</a:t>
            </a:fld>
            <a:endParaRPr lang="en-GB"/>
          </a:p>
        </p:txBody>
      </p:sp>
    </p:spTree>
    <p:extLst>
      <p:ext uri="{BB962C8B-B14F-4D97-AF65-F5344CB8AC3E}">
        <p14:creationId xmlns:p14="http://schemas.microsoft.com/office/powerpoint/2010/main" val="1817452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EBE9CD-0F62-46B6-83F6-8AEB68B0EB67}"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6724480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EBE9CD-0F62-46B6-83F6-8AEB68B0EB67}"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17710447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EBE9CD-0F62-46B6-83F6-8AEB68B0EB67}"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93105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BE9CD-0F62-46B6-83F6-8AEB68B0EB67}"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122067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BE9CD-0F62-46B6-83F6-8AEB68B0EB67}"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35175656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BE9CD-0F62-46B6-83F6-8AEB68B0EB67}"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409E0-EB70-429C-9867-BFE6D0141FAD}" type="slidenum">
              <a:rPr lang="en-GB" smtClean="0"/>
              <a:t>‹#›</a:t>
            </a:fld>
            <a:endParaRPr lang="en-GB"/>
          </a:p>
        </p:txBody>
      </p:sp>
    </p:spTree>
    <p:extLst>
      <p:ext uri="{BB962C8B-B14F-4D97-AF65-F5344CB8AC3E}">
        <p14:creationId xmlns:p14="http://schemas.microsoft.com/office/powerpoint/2010/main" val="34147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4EBE9CD-0F62-46B6-83F6-8AEB68B0EB67}" type="datetimeFigureOut">
              <a:rPr lang="en-GB" smtClean="0"/>
              <a:t>21/05/2018</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47409E0-EB70-429C-9867-BFE6D0141FAD}" type="slidenum">
              <a:rPr lang="en-GB" smtClean="0"/>
              <a:t>‹#›</a:t>
            </a:fld>
            <a:endParaRPr lang="en-GB"/>
          </a:p>
        </p:txBody>
      </p:sp>
    </p:spTree>
    <p:extLst>
      <p:ext uri="{BB962C8B-B14F-4D97-AF65-F5344CB8AC3E}">
        <p14:creationId xmlns:p14="http://schemas.microsoft.com/office/powerpoint/2010/main" val="1553522011"/>
      </p:ext>
    </p:extLst>
  </p:cSld>
  <p:clrMap bg1="dk1" tx1="lt1" bg2="dk2" tx2="lt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uk/url?sa=i&amp;rct=j&amp;q=&amp;esrc=s&amp;source=images&amp;cd=&amp;cad=rja&amp;uact=8&amp;ved=0ahUKEwjW0M-fr6LLAhWCbhoKHYQWCzwQjRwIBw&amp;url=https://www.holycross.org.uk/about-us/&amp;psig=AFQjCNHYbSX8BnnoiPIel-u8u_WevjZFIA&amp;ust=14570206466673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0844" y="1115734"/>
            <a:ext cx="10107056" cy="1551963"/>
          </a:xfrm>
        </p:spPr>
        <p:txBody>
          <a:bodyPr>
            <a:noAutofit/>
          </a:bodyPr>
          <a:lstStyle/>
          <a:p>
            <a:pPr algn="ctr"/>
            <a:r>
              <a:rPr lang="en-GB" sz="6000" dirty="0" smtClean="0"/>
              <a:t/>
            </a:r>
            <a:br>
              <a:rPr lang="en-GB" sz="6000" dirty="0" smtClean="0"/>
            </a:br>
            <a:r>
              <a:rPr lang="en-GB" sz="6000" dirty="0"/>
              <a:t/>
            </a:r>
            <a:br>
              <a:rPr lang="en-GB" sz="6000" dirty="0"/>
            </a:br>
            <a:r>
              <a:rPr lang="en-GB" sz="6000" dirty="0" smtClean="0"/>
              <a:t/>
            </a:r>
            <a:br>
              <a:rPr lang="en-GB" sz="6000" dirty="0" smtClean="0"/>
            </a:br>
            <a:r>
              <a:rPr lang="en-GB" sz="4000" dirty="0" smtClean="0"/>
              <a:t>Neurological Conditions Treated at Holy Cross Hospital</a:t>
            </a:r>
            <a:endParaRPr lang="en-GB" sz="4000" dirty="0"/>
          </a:p>
        </p:txBody>
      </p:sp>
      <p:sp>
        <p:nvSpPr>
          <p:cNvPr id="6" name="AutoShape 6" descr="data:image/jpeg;base64,/9j/4AAQSkZJRgABAQAAAQABAAD/2wCEAAkGBxMTEhUTExMWFhUXGBoXGRgYGCIfGBoaICAYGB0YHhseHSggIBslHxodITEhJSorLi4uHx8zODMtNygtLisBCgoKDg0OGxAQGy8lHyYtLy0vLy0tLS01LS0tLy0tLS0tLS0yLS0tLS0tLS0tLS0tLS0tLS0tLS0tLS0tLS0tLf/AABEIAHkBnwMBIgACEQEDEQH/xAAcAAACAwEBAQEAAAAAAAAAAAAFBgMEBwIBAAj/xABFEAACAQIEAwUFBQYEBQMFAAABAhEDIQAEEjEFQVEGEyJhcTKBkaGxI0LB0fAHFFJi4fEzcpLCFSRzgpNUotIWREVTsv/EABoBAAIDAQEAAAAAAAAAAAAAAAECAAMEBQb/xAAxEQACAgEDBAADBwMFAAAAAAAAAQIRAxIhMQQTQVEyYYEFFCJxodHwscHhIzNCkfH/2gAMAwEAAhEDEQA/ABGSyqN7T+scvfghT4UhHgqAybk3wU4VVy1GiFYKW523xRz3GELHRTEH70X/AKY9L3cuSbUU6+hyNGOEVqoFV+HlSwjUfp54ipUm5A4tLWaQQxNse01MzN/7fnjS8unabW5RoUncUeLTJN74sUGYGVOw3xxUzIX2jeIA5+7HKZpSfCNV/jtt135YzZurw49pyX9S2GKct4oOZTibGAxAG088T52shUHVYfTzwJVVjVPhwI4lm2fwLKqdidp6H15f0xj6rJiwrUufCNGJTnsF0XVdbg7RiyuXIEkwRyj8cDeEZjumAVh3cnxMPEwkiAAIkG8chgu+aFSdLAgH4HE6frO8q2vz/j5AyYdBZo1KiqD8P7YrvXYkkk46pqILM2lRzx3w3OZZiwLSRaDa55YeeXHjf4qsijKXBABJxboUk6n3AT8cWHcGRZfQWxC5MaeX1wzk5bcApI7zWU/g1NHtc8VQp88WKFQqZBviRnLbmPzwqbWzDsyqFOJqTEXnE1JotE48FPEciUclyTM3x7iQU8faMLYSKMehcSacdaDiWEjQQQRyvg5lc/UaFQyd74DhcS05G2KskVIaLaG8OStwJ9cSpSOFvLZ1gImOpwyZXO0zABGMGSDiaoyTOq+aSmhaoYXYm/4Xwp5nO5QowpqalzIqG0x7U82MRE8zIkRg52hyPf0CiQ1wSsxqAvAMiCeuM/bhdVNAstXlJPhJc0wsxFlLiSSbA3icZ5uh9xu4Zx2hop09MEQTo9kMYWZMEk6oJ8zgiMlR0LWDFFF/tS0EEjwkM1rgfAYy3P0qyMFBy9Lu7WL6SSsFx4WkCGSGJgFgANxVr8UzGvuq9QpTJu8qyBtiS1hfxb3O3nivurgO4ycR4kHapTZDBU6KToNGkqQ2kncnl4bQbTjPszTc0nBY66ZYuJGjYVdaDkSDJG5Oom8S55qt3OgmmlRlZyHaoDrSm0H70AzpK9QBAkYojiBNY6KJo9+AGSPD3iksmkGwJQaNwOvsHVVk35IBONZNv3alWhtDKpWampYbWRCm/Lf87gKWaVDJWRBgG41enMDpi9xeitF2oySAsoAF9qZKnlMCLczPUYFhPa5ja2x6fO8f3xVprcVjzk+GValMVBpuAwE7gieQPwwt5/MBKjz7QS1pA9sHyubTyvEYd+D0Q1Kl9oJCr4QRAgabX8yfh0wg9oKZSssjWApkD2jpLyY5i0+6+NuVXFB5B2dqhCGVWAmIJBYHnMAdTyHpi3lwztYgCY5W5zG/54pvXWoWiLyRaI5wP0fU4I8MpE0zMMQLX9xhdybqfcd8YpLb5gLdTLvpZyQAg1lmmDvHxKkesdcUuzzd5mDUNPWqBmKao1L5mDAgwdtxfE/aEEUIm+vQRIOpbNqgMYgpvPO3lJkK3cUUXQuuFqg6FJ8YP3yZVgCLDa04VR0wutw1SHbiPG6FTK6ESrT7yqAEDLpWpIIpjw+EEABW3meU4UavEQhdVRtWojWTJEEGygwI6i3MDaB6Z8OrpVDMu66WhQx0hiZU7gAT6A728a9OQvhXwC41fxCdjz+gwW21vyC7LGZ4nUrupqMSwM6iSYPoIgkgG3O/oH4+X79zVYPUMMxBm5AME7EifuyOhxJR2uvkT0mbi9/iMU62pqhDEk2BkybAC8+kYfGgxLnZirTGaomoSqgxqABIsQDBO3X3xh4NRVLCnmmZ1qhqvtBaqMEOlCS0aNI9q8nyGpI7P5UNmaaHVeQCu4b7rX5A3IEHzGNJbguVWjT7wsaRcgvCguwIDaagL6UImxPiZSPCbYsafgLAtavSr00gk1VYPJMgnUEUaam693TBjUb8jvilw7NJTDlqYqlfF7GkqFYBgVmY06hBkSyg2LDBTguUpnNd0qrmEJI71laVEQPCEOpk2AuslIAthmzGT0VKhVGq1KjlRVVWqLSVlRHgAr42kwD57DErygVfIlUuKaXemuXpKzaoOgGzMQ1hqkt4UGwUhRaScC87w6pRKPVRgrAeKIBkTCagQTFwRPXkYZjXoUqtei9PLuagp01YUyoQHXJhjKqBEgtNxe/hc+Gfs+dqKCpW0kCQoCuFJJ1AM2olSLi9izH0scXLgFeAb2MSrTIYUGC1BreCRp1GAdJUArt5gknY3Z+0eRd6DAJUe6mKdTQ+/JumDXZ/JtQorRZ9emYJnbpJJJjr0xR7aZKi9GazuBIC6GCkneJPh2k36WxqjNxjQuiz88L2mqD26DAf5T+JGJ6Ha6ifaQr+h0nzwvrn8wAStYGLxF9wOajrj0cer89Deq4aPW9RHiX6/uM+mxS/4/p+w2ntHQK/Z1FBt7dhi5kuIIWhXpkbkhlvzJ5WJvcYS8kaucqpQp0aet2CghQNzHPzwVqdgs0G0ikjmYhWEztAAbf3YpyZZ5WpTk7QY44QVRWww8UrIaoZUaVWAwPh1eIwb78rYq5XNm0k32PwJAEmLdeeFw8NzVM7Vl9G1fJhjqnna49oqZ37ykZ+KThM7nldt/oSEIwVIZ+E52g9QJVrvSUBqgaAwZgCQja5BnkCIO25Ejc7UGYqPUoyiAghTpF4BMgMACTJ8Ii+JU4LmyneDJVClRPbosrlla86XBa4N9rYo1WKro8SlBpC1U01FMkxC2JPVhiStw0kSWqwsKLey2hjNjqIB2O4tsecR16neFVtJAMIDyYiYjlcyfMfDAbhlanUoqoANRCzSwQdWPj1a+QMQQeomDcp8HzrUTmai6EIJQEjU/tbCzGSRyvM4XGpxkpx5/nzBKmtLCue4nAPdubCICg6j/CTMJaTqM+hwEOZamwl9fhBAUhhB+7KEeIbER6cpio9nM3UA0goAZGvwnneARf48sGMp2OcAirVpEEz4aILA7WLW+RM7HFmSc8/xgjjUPhOKfaMmwQEiJ9Ol4v+GKdTjVUvqB1FTdBcKCbWgel/jvhtyH7OqXtukDm1R9I/0rGD/D+F5Om+lafeMFLFiNFPw6QfEfEY1DrhZTzS2lMKxwXgW+F5rvlWEcsdwqFo+AxzxfiP7uwQoS0+JTYjb5wZ9MOWa4jFVKKvo+0RWWmNK3al4Sx8RJWpyjn0xm/HKVY57unpMveViVFy1RNRIOqYjTptuBHOcafveTTXn3RW8EU7CuQ4yjkBoSbCevTBaoYE7jrhMy+RAqMAocoz2nxhVbTqMwNJjyPoMH8hn39hxCrAvAMmbeZt+d90XXOEXHI9/f8APQssPmJczWb8JCe0N+pvA0WN5IHSTvGB68XqKQXXwjfYz5EgmDEEG1jOPs1mk1tGleY1+uq4iB08jHK4lyWcVgCYkgEkcjcSRyN5/tjnZPtSerZ7FkcSrcYsoKNQ6vuMJHlj3NMJhQI5YC5HOIoVQxY6ioVeZJgSPfNvdPNjpZBiivIuBbnPMR5G2On0vWY8yu9/RU4NbA9KBJgCT0GCGX4JUYTAXyax+EYuZTJsCGRSSJubX9MFqFRtmBBxfPM/AY415F//AIRUHL4YvZHhT7kQPr88GS5x8tTFLzSZYsaRHRoBdgJ9MZj2myeZZqpdXYgGYJJhiQNIBK6Y6i0km98ak46Yiq0FIIYAgiCDcEehtiiS1cj0YdWrvUdEqHSD96svtEEAaAASGMgWO6m98cCl3WqgUcqyka08ZI1C+lDMiAGUQbarTB0PtD2abS8O7oYjVEAmFsoUwBe4073MXwtrwBqKVM3lqrUkUBR3jalbxQwVTLAECbnn5Wo0UwiJXzbUtLUgupCW71FJpuoGjxIRp1AuylioOp7xIxY4l2hqVkCfZh0YMXmTVZYAa4BKkcjBuRvuY4xVGY01Bk6TPS0iaHioOolnSoCEOmIgbg+ZOB/FqGoqRlKtOgyh6D6V1AEByTpJ7wBXgJM6YJuCcK0/BAVxOvTemzUV0LaAWlg0DVNusgbbDmMDAZkLA2n5X+PPngrlMuoMtRLq6kxqKlKlxPiUSDIIvNr9DBwrhVRKqVGFMqsypkgm+4ESL9QbDCaCaWwhQpgokgGw3Hl54rdorCkRyUjy9skfXBZgOUxAHiMmwAk+sT5Y8qCVKkWgjzgxN8WPdUWOLcaFCqAbsL/xbe62PcnmdL3sYtuJ5RYgwZ26ThlHDqdvDPqSfxxf4ZwKnVLHu1hRvpkzyA9N/wC+FWNvYTt+xJ4pmFEDVY3kHna25/O2DGUrNUKKwLLTUKF5gapI5Ndm5GQD5WN53LqlVkWG0wJgb84jHtMTY4na2qw9sDVVpkvfmWMGJUchqbaeoJsMDqlYCQFMb7chc2H5/TBSrlGCAwbwx02W0XkKdQifFIjVucUdUsCyqLyZHhuenT47c5xQnRUDlzZO0qRexvO+OMmoLfHDLx7hNJKK1v3iiXedVOkBYCAsGQDO5sDEmDOFnJbg9caIKuB48h/srRpHO0hV0CnJLF5ACgEk25iJAMjrbD12szNGpmBTik00pofaMaSE6IM0033JvEbxqEqvYXIpWzyI4J8NQqBHtBSVF7H09MNOa4fQo6XbLppqN/8AcHxs+oAhURiVCgazqXaFiYxZRJMsdh8/TppWrd9TpMGAnuwSQWUMIsdEmZ1WkWAmXDhPH6TpUSo8VPvm3glREj3zBEwbgRYDwGtlXqEd4UBRS7wopPGpSIMiCYJN5IFyGMsdLOZBmLIQHVw3gXxOSFEhRdhELt1w8KS5FVi1nOz6JW/d9Jhu6ZSqg3XUuozGmRvpPhi0SJ0NBsF5WxVp5mq9RB3EIyklifEI2m0c4gEm87TgkKRHPFsaRKZXYGfF6/qMJD8OfOV0q1a80SXWnTZQRVUa4buwDABvqkHw33AD7m62hGbSX0gnSBcwNh5nGXntKXzqnW1CkEamUA1Uhp0tqKwLnWoE+dhaVnIKRlj9m0pismtmqKqWKBfCzLcaajSLj4YHVeCkbgj3YbeAJQFR2SlnVdwFnMFCoAqUnNwitNrcjfphq7rljNnnplsb+lxKUG2xI/Zjw0/8Rpfysje4Ov54euEcNqUuJK8uyNWa+llUWZgvisfVfPpij+ze3EGgT9m88oHepfa5ttgtR4/SHERlzWrlv3gsFakhUE0ymhXFXUFk6pKHn1tZjarczZlUtjPcpxfM9yavenTIAPhN5jn523t57Ye+LVXK5e9moZWfCDdlltxzwmZDIUsxkmoZfMioynWSaFZQBr1X00mAt5nGrtwpHo0ZZZFPLiZI9mm20gb2N/PbC0LQgcTrcQrVqtKmz06FOtUpLTpp3Sd2jQsPYsCBG5G9hbEK9jYYvVq06CEglVvex9pza4nc41DMcFVncs7mWJgHSLkndfF88c/umXonURTQ/wATRq/1Nc/HFulFepLgUeCcLpUGLZanWdyCNayAQejEqnzwWy+RzBHgp0qIj7xlh6qoA/8AfgvS4xl3bStekSL+2B8yYJ8sX1EiRcdRcfHDIDkwCnA6h/xMw56hFCD4wW/92OOA8FA1VU9sVXhnmoUUOaQ0ayYbwhj5luVsMUYpcLJXL1SN9dUiP+s/LriMVPctUmYimXhnKaizGbjTMKfCLnpgFw7M1HVDUY62y1QsTzJXLnlbnsLYH53ibJW0ggwCABc/cOykfFpwJ4HxUqihR4VoOoC3gEURudMCAOvywvDLlwMOapnv6hmCK1HS0Tpb/lxqE2kTitl8wzvoWFq02fQxuqVBqVqdyC1F4bSZ8jBVsCuLdoNdWoI8JZNibNFORNp9jpbztiDJ8SWSxXUVapv0LBmUEbTqkNyImN5XXb/7JWwPzsgv3lm16mlVQ6oAIUBbTG3MQfQzRp95SUSVtZdTNJMqWYEwqiFnpI90ue4rQZstUqkFe8JkqftF0MoqEATrBAUoZuCb3OKvEuM06JrUjTgPTei2kH72mCykAgKBfmb3gLGZ41btisDZDNjWpBAIXc/ePiMTuOZ6ecWxxU4kVBAiCW8MCLgqL+tx08OBGXrBWk6TDbi8ibNpNvdbocEkbvHADavvtAkarGIMACd+UmORxmlDkSxj7JZA1CNUaDvJMASAY3nkPl6aTw7M+Moi+BRExHp0AtFoFzjO+D5tgxCyloYiygiBZtHhYbaQDAMbQcMWSzurSAG0qRJIAUtEEkABRBEctp3gYmCfb5Ch4DDrfHve4FpmpE292Pnzfp8cddKwhImb4orxOmSwVgxUkETsRvgXneJFVaX0WPi6efuxjvEO1lQ16xQqSxN0Yd28wNellEchMT588Lkk4Liwaja8/wAb7sCeasRHkAfhfAriXaF6bAaQDCvEzqUxba0T8sZvT7XO+jXUVtKMirOlhsZ6GbLe5E2kAHqhxinVgsoNUExy1AhT4gVvcQJMXjFD6hfkSzYqLDMUW0EEkFd/DqgSJKmReJ04QuP8LRGWjVQuV8U959mAYBEWMrAbSRcAiTtgt2I4mB3qswUEyNTrJIiSQLAmQbec4NcZyDVih1QE8QGkETIM3taLWm55GMW/GrGEfi3EdGXC0dSAFfEKaKDqLObrsdiAAAJIi1lmjW06Zuq7Kdo8gbYdOL8Jcqwg1SIgkASemm6hZbkIsT6ofHuFOgl4X7nd9fOwEi8FjO63xVkcovgKnRfqZQP9pQ8SbFQLq25Efh8PKhlM0lSqtEPDs2m42O15i46YocMetlqsUzp120PcMwtpKxIJ5AweU3GDyUspnKqgk0M2rW0mGYi4IkQ1x/mEe8tGp8B1st53s6UUutUtF2DARG9o2P688L/Ec73aqwAYMSoE3nw+X83XkcaFUoEBg99QKkctJERbAv8A4dl8qi1Hg6X8BqEEhiBZTAEwN98PkglvwRTdALhWRrMddcLRphdRBP2hPSJMDzPw5454hxmi1I0aNQjST0CPA6m7EkwBbYm9sVhWzPEqtenTgUqPiCgEgqCwliIJBifgAJvjyn2OzDIQ4aldQA6PpLGQBqjw7kXEedximT8IDkwJms5XSCxIUzELYxEgGOUj0xNlc8zT9oSQB7MmCeRMxb9DA7PVACV5KSs6pBgxYi0dCMQ8OqQWP3WgQOvv5QcVST0gbdBKaiJ4GZVm4khYsNgYuTeL7YmaqmkotIszabmYU9QVMkHz+GJKNZmIkSfZEifcIO/zPnjioiq1w5IJ2WSACZMyJgx7jPrTG5OhCJqlRaVamoQqylWDKNQEyQu5BNjve14OB3C18APn/TBWrUFQCCpkRO2/M8p+OKeUpwi/H43xpw3VMsiWuGZ80cwrSADKMWUMoVvDJUkSBY7g23w4JUpj95opRovUdmZQjGpppwpBWGgKdQYQeW1hhCon7YHQrhTq0ts0co535c8HeB8JrBxWp00YTqClfCrHUSniuYE3k+pnBm/AJPcldc6xJ7t9TAmyyQCdp5EnnPpixw0aa32rvJXUHAYnSJaSLOGkgQReZ23Z+HZat3ammrxAEKkDUALGTeJiCN9UE74K8M7xnY1EBbVpZzSXUohJBdwfZk2A2E4XHFurBQa7OcbSjTjMViNtGqT4dwYA58id4MC123KZgVEDrMHaRBjrBxm2Rz9KnUb7CtXWlqVWEsViFsCkqJm+oc94kvnCeI96ikq6EgGGBvYGZiDvjWmHg57RrNErrKEkBSIB1zK+I2FxzsdvLCxwjg1FUd0QqAxB0kaYZmY011jTCveQPvN1jDnm6GtCsjykSAeRjEdLJoqlYlWJaDte/wBb4DW4TLxmqpGl3qMDyLmPgccUqBJuW9Qx/PFSlxWixChjJ5abk9B1OLdPODaGG+6/kcYXr82dldrxRmlTir5fOI4qOqCqC5Um6hwxBi5FtsO1L9o2WLAmqSQRcip+Iwl5/g9V2J7qoZM/4bX+WBVXhZBgggzBBUgj3EY1xnSo52THbs1fKdu8kkqlSkiN7QCIAQbEENTgiOuLFXt/lAo+0QhRZQ6TCiABAB2kRjHW4a3T0sb/ACxXy1H7RLiZw2u/BW8deTTqfaWtmU7ypUddUnSGKgAkkCARytilUzFEGWInrucCuDcQq1MvWlzC0iwXSsAhlgyIm3Xrirls1WaIPrYdR+eFlOitQj5H7sZ2pyuXqVDVqFQygAhGPOdgJw50+1HDKl++oT1ddJ+LKMYpXrVIAgHzG8+8EYlqZgCfAtig2/iBJ+EYTuS+Q+iC9m7ZfMZWpenXRv8ALmJH+nWR8sTjIbqp+zYNqsLknVbSF3Mkmd488YJQzSHdBte58vzwe7NA1czQo0mamGch2sYUJUeRb+TngrJL0DRDw/0NKz3ZRKjSzXvAEqLgbxJO3XCzxHsYcrRqVO91qqFYIjc0wDqBv7Nxpvbbm60OAsFEZusbbgiD5xGKua7P5iqKlJ80TSYAQVXV91v4NuWH+gKryZAgbvDIu5TTA5WEgRttfFjLKJYCZYuYPmaZt5W/XJzqfs4qI66K5ZSSWBgAXQz4QuxUW8sUcr+z7OUqoIqK5AUhgCoENqgyzHkfjiuKa5HenwD6Dn/lEU6T4/GCIUB6tjIIgg7EQSALGCAnbXiVCpUbQBGkK/g0HUOZWPnuYGHN+zVQOrOoLoHWJOk62qE7rJtBBGxwB7S9mqtU/YpRQWOlTBsCBBjqSb7TG2HlHVEpktxQyoQixMyBBtvzJPKSL8vMYIcBoB3cmr3ZpkQQZlgWJiDpawHlA54oZjs7mqcTRdubaRIAHIlbTbYHpztiThSCGiPELiCdN/aI0sYA8UWmB6jLNVyLQ1ZbiiU27oIFS2phzEBgLyQLCRc7jqcGqPEnIDKRoAj2bCCAdRAMixBPrhX4flb+Ik0+QYxA3uP5rn2gQOuGl2FMLIFNCqt3jvcggyuwaTN5tuZMkYxrHkySUYhug1RzLMgYERJ2M39T/bEtPM1ByOF6nnqGylT5i/z6fL0xM9RVEsVUdTAHx2x6KGPTFIrctwjxivTNGoKq+DSSwJiQPFvy2xiNOpTDHuyVRgxTvFkgQQRINxYiYIF+e+sfv1LlUp/6xj0cQp//ALU/14WWLV5IpGRcSpjUz0wq0wYW7AXuQNYBAF7G4j34vcPz2o6HYwBIMRY3IF9hJNgdjjVP3gadWsaYJ1avDHWemKB7SZX/ANVQ/wDKv54pydIpLdk1fIVOF5pQ5CkrzJJgEj15b4fOF8VI1TV1ggSSRAIEGIEFfOevuGHtJlf/AFVH/wAo/PF3L5lKyakdXRrSrSD1E7YTH0fbdqVh1l/O559ICX1cxuOjAzEfrzwuZjs4arDXqJsNZOrlvpYEAzLahcEja+GnszxfLpTFE+Jkkb6iAIsWMAaRy6D1wz5bOUXAamQwN5B+ow9wnuPRnVXsS1RCaQVWWNOoRJUAAtJJIYDSQTzkjAVOEoK+QzAJtVNGspXSaVZQzimV5c/WCRvjV+J8dp0IhdR5gGCByIJEH0md+hwh96c3me90BUmnUqaSRL0ye6qAdSpemw6CZ5YDilJUFB3MJJ/rgB2hzoo90SrMATZRMSGBJGpeU87TO4GGMuJ2wndr6D6K1WV0CFgm8Rp9J1Hafywc16XREgD2Jzwpmo6L9o7llBpllRRNgbkG5E25bzIa+1/aXTlu7Ss9Ss5NKkjLoC6ol20aUZl9kWI8QnnjN6WcKJCwpvfrciP18setm3aolSrDCnYBb3vaL38O3ljFqyKXyJe5HxPhAowocPAEnptaOWKvDqm6xtc3jeB13OCXEauoeJ9R8hcDeLExEbeeKmVeSYBieRud+vuGBqbhuB8F0tpVX710ckbKYK2IIkDxAi6zaNusNFagYsWJG4kk8lN2BEz+OCvCqCZxxRSmdZf2iszAA0uomB6QLeXimzmRejUq0m0saTmlqm0iLeLfwkMJj34MtSiqABdWkze8+hvOxEGNpv6nHDOAAATjzMpAJIvN7e749Z8sUKdX9fo4mOT5CrQT4YxVmcC6wQeamRJ29dxGGdTfUtRxTgEaAwCNsSQsCYb2pMiQeeFbhjyTPhIFpO5kC+DmQIRw+phUMCPZBsBM7ACN/XFU5vU2QecvnD3QFKuDCgkrPhEg2/naSYHIHbbFfgHEHD1+5UsQwEldWkGJaIPSRJG3rjzs9mk1M9SqtwATMMBHKw20iYPpE4gyT5RalQs+qmFSD94kp4lABncbkEbY1RlqSYRuytbNSSKjTqKtpVdK2EEKPa9oXvHwwy8KqAggjxDdwIDTeQb8j1wudmc7llRXp1UUBWBTUCxuY2PIAQB52BJwY4fVpAFhUpgvDMA4IDRBi/XfGpcEsLkYjLN0xGa4Is49x/rjmG5NgkMI7H8K7oOxNOTA8NejUMa6PKk7GLb/ANMNqidr4WuzWQoU6bGnW1sbMJm+qkx0wglfCPSb+V7j/G/3VCVGpwNUDYLIXUTuBJ3iMcrJPXL8KOp001DE2/f9kH6aRe0eR/LFTPcCpvmFrB1JDUmI1gWUIWkTHsiSPXAXgnFKlYFaiGlBJbUNJ5FgUJ3hlaWEQRcyBgdnc2tCuKdTVTl1YkFtNgFAD73gzYQCIFziuDyJ77Mz5Op7iphrtHwVKLPWQrJNZgNa28NRgQszYwbC3uxn6LNZP834HDKe1lKrmWptRpsJZdU3II3DLtMke8X5EIaUZhRuNUqeqkSpt1Ug+/GnHNuaTX8YuOSeOSJOzFY/u+ZS2n92d9vFIIG/TyxFkcwy6FUiHbS1txKbEi22PezFT7PN22yNU7/zf0xXyFYEZWB7Vci9+aeWNWhMzSe6LefzDUwNJIIXVsN5jmDyJxNVp2ebeKifipOKHHMxsOfdK1v8zflg9SUS8ib5awMb0z64VRGkwVl6HhYzNh9Rht/Z1lu8r6TzbT6TQzi/jhO4Iqg1GOog6JBPLVp3EeuH39neaRKnfNCqhUsb8qdcbDnfkMDTXIEOHZTsMcnXWt3oaFZSAI3AA/X6LsMUuFcSp5imKlMyD8Rci45G2LuHilWwWLHbLgmbzBonK5psvoFTWFJGvVo0zDDbSeu+GSipCgG5gAnzxW4tnO5o1KthoUm+3lPljNuNdt3ZCNS3EgKSsiSPaVjGxBIm+I3TClY29q+CUq1WnUqavApAAJHOeRHzwMbh9InVLoibKlRlLTzYhvF7PPblzxSyfafL06I003Zmhn8esIXmAXKiFmQLAWAjFCrxwEuSJU30qoJ+CEW57dT6Ht+SLI1sEM1nqdJe8NfQHlUBYRIBvLAknn0wk9nOA02pCrUrFVc6mWInYlSAxBEkEgidMyuAtYHOVgnfLXdHKLBgiY1FUFOSo5tEQskwJw6cN7PLRpxUqvqaNSpUZU1+G9iNTeECYHp0V4e6qQuSSXJHmqIy9Re7qKzPqZKakEuf4idIICyZIBgWEmBgbVzxNdgzaqmkaj0ktqETb7vh+M3OKfF+AZypmTV7yloGpUGpl00zACWQkWF73M3x9kOyNbve9qZlV8WqEGpjygs0crG18W48PbTUFv7KJ7vkujiPgDKgjTquL9RYk4i7dgillkBCnvVWTEew4+9bbBF+E0KaAvUIRVhpI0ldjqJBgeYjHHEM5kMzoSpXpOQ4ZAHU+K4FrgzMaSDh8cJK9T5EimhKzfC6rD/FoX3BalA+X4YDZjhNSQ0TBAJVkYxMAwpJ2i5xoed4TSBIWgWHVVpjkp5Up3J+HrELdnaG/c1uZEMsAyVAjTAkAGRa/PDPFty/qCLmn4BnZsFuC5gf9UD4IYwqUsmoUSRH02/rjTKGUy9HLnLimwpVFMhnAc6h4pkgSBAsbWtzwB/+nsmBPeVN/ZOYpA/d8vM/6fPCZccpJaWWWJXEswaRNKm0LFwCCDqg9MPv7J6v/L1l6VAfioH+3A+vwTh+piWkz97N0hO1xHLDPwGlkaAanlaqMWgtFUO24UbHaWj1OGxwcathb2oWKvFyleqQNCudRG1RdY1QVsdYm4HmcOXAePikjGjVBDMCQyyfS99ydoOEjtBQSrnGqIyspABg2kLoI9LYlzGbpCnoFCGWysG9n0tqPoSeWMWS1Ko2aY6XVjx2h4735TSp9mGIMQOkyNV7wQI2vvj3sww72rf7ojYTHtHSNgCR8RhS4f2qakyt3VNyoM95LAz5W6/SDgvwjtw1SvTptRoorOV1IsMNZIAJm6yRY8gOmHi3qTYslHhDqgnbcYHcV4elaiabQJV9LEeyfF4geX9MEabRqPyHrb54SK/aNlytZakkurhG6F58J8r2P6F2SS4YsV5EjLuzDu1kkm8bEdQdwNr+eCCcDbTGqPECIHSR16GPh6YscGz+XpoVY6Xm9jJ6QYiB+eDVGtTceCoOXO/pF8YtcY3aLYqNbivxTK6dJBuLG0E+fnscdcHy4bVqtyFudvjti12jrx4TIYdOfTl+pxR7OqTUMBmjxDfr5dcI3ePYqdcIL5PK0aVXve+KMseJBDTJ5c5m/X6jaueVqlZy92rEsQoGoAIAQYLSCCdMiJF74aa+QSqAYhosRZh1vhM7Q8JZWZ+8V5JLAEAgQB7I9N/TD447bu0F42lZ7l8waoIIub6pPKV2PMxPW+KlWhF9RJM2iY94x9km0aZrKRNkHPfzEczfmBa+JKtS4sYNv7nE0O9uBaOshUmVmLfG4j8/dg3lssVEsIvz5EefvwH4ZTXvJa4A5E+XMYZcvRkHVpAILageQ2JA8jHXGfNtKiUdKGN5teb8+nXHGURdXTwrF+YmR8x+hiaq5WQklYvf6GIJH54pUszqqFVBJ0AAfw6Sb7WmQPdiQkALVVRYJbQZtY6r+Zm2JRWGvQKrao1wpix6YDcVEL4iQ1p529QTef0MCaNRu/QgtPsgKOUgmbiRjVDJttwHSPZrGYdqhHXWN/Qg/X5YlqZ5lMUy4EC5Jmelh9YwEzucXWk+zPvvbaxGPOIZwBYH2dwIAEncz7Vtj64q7rIc9ny+YYiI0spQ0g/dkCTBDCZERdututXtosVlFQCTSBj/ALqg/DywVp9mqXd93qcrq1XYi9xyjETdgMu5maqnqKn5g4aGNRdm6TilUQ/R7ILWdaoFNVekqvKqSTYlh5kGL/w4aaXA6AVQaasQANXMwIn2t9/icLbcOcgAZzMqAAAqVmVRFrBQIx8OBqfazOab1zVb/wCeLdMXyilrcZ6HDqQYE5cEQdiZnwgGZ6SPhjI+I8JqtmzUSm5SVIgGIhRG0fPD5leDUaZlWrE/zV6jD4NUI+WLtKjSRQqqYUQL7Dlzwar4UFUuRK7N9lAnehgwWpQej4lFg1+VWTeenrgtluwNECmNZ+zcupVABJ09ajfw4PGoOUDHBqvyYf6RhrmLoxijxn9m9SrVDU69OmgQU4cFzYlpNgNzhjyfZOmt6hDeGkGgm7U10hgALA38N/XFzvq3Wfd/XEb5uoN194B/rgXMOmBBS7N8PpagKagsImX66gfav4jOJOK5fKNRelRpU6eoGDezQwVjMzp1TYg+eKr1WJ8Q+M4i0yYuPf8A0wKb5GqK4C3ZziAylBac62Eln1bkmeckDYRgi3aUnmf9WFr93HJpjHxy7f2OAoURy3sJ5/MrX/xNW0eGrUQfBHAPvwu//RvD+VA9bVGP1nBIZVvL448/d/O/664OmgNkGX4HlKa1ECVNNTTrU1nvpJK3BBWCTsRvi5RyeWSAtKYBA1VKjWNiPExmcS0siStgSD97Yekm36+M9LI6ReeohSfyw2li2jzM8QOpViJm40gbbEE6r8oHLC/xfthk6D6KlTU4Nwg1aSOp2n0wO/aJwLM1Gp1MujuoUqyixBmQYJEzMW6XxmOX4ZUNY0Whamoq2ogAMJmW2gRjTjlpjSKJrU7Nb4b2uytdgiVSGOwYRPkDO/kYwZ7zGCZmkaT73UxIM7dDzGNDpZdGVWXO14I1D/mL3vfwz8dsWxnfJW40NvFUd6LoiJUJEaHMKR52O2/wxSy/Z/LrpZsrSp1BDQoDaTuPFpE8rxhP7RUjToMy5yu5kAKa0gyQDYAHbzxb7M0u8ytN3z9amx1AqKwEQxAsyk7AHfAtNkrYfBUx6amFdeGof/ylb/zL/wDDEjcLQb8Ur/8AmUf7MPqEoN5vJUasGrSp1I21oGj0kGNsVs1RydBQ1RKFMHaUUT6ACT7sDqPCqZMf8QrsTYfb+YNvAL2jGedsRGbenrdxThQXbUdgTeNpJjCykluNGLZpGU4zw520pUo6thK6fmVAwcoZSXHhhfIRt/XGHcR4U1KAdJ8IcQQRBi1ud9sa7+zbgqUsolZge+rLLEkkhdR0qo5CACep9BhVP5DOCPeI8Do09JpKoWWkMA0k+KZYE9efMYo1OHU23p0z6CP/AOSMNXEMoHUg7TPmPMYV6tIqSJuN7/09+OJ12OcZ6lsvkFtlKr2do38On0dvxJxTbs2B4kqEMLiSCJFxyGCxJ5NP69ceBWO8fP8APGWObKuGwWx2yzoxSpF3BURttqg+Y0t8+uM97VUZastNSYqEgDedzHvnDh2WWaZBNkcMvvBBHp+eAHFsuUrPJBLMXHkCWifPHXnkbwrJRZB8/kZnVR1J7xWU/wAwI+uDnC/FTN9j+Aw0o02n54j/AHNdwqATfwgfS+MX3xPwBT9irxJCwuTAtv8AD3b40X9n2SWnlBAIqOzM+oGZB0ry9mOV7k9cUuA8JV6yuVTSh1kgm5E6RBJHtQ0zsD1kN9StEFb9bfr5Y6HTNTjqWxG0xP46hWo5IibjeOQneDt8cL+Z4QlVZ1MtiIWIIMdQenLGkcRylOpTOtQYvPw54EJkKI2pp7zP1OMvU5Y9PLhu9xk9jP63BaVGNFMMT99pYiekEAGYuRj7NopWwgrHLlEW9CMPfGKQNCqIEBSbeXiH0GEOvkyCCGnyJwemz95OVeQkvAMnrqMtwShht9JtDRF/TBbK8GrPSX7dQGGoTT21KN/FeN8D+zrgZpVJEsrCPdP4YcqeWYCABFgAOXlvbFHVZdE6/b9mCxY/4GSoqPWAFiVCRuRA3FxOnblOBw4DUNemi5nwvTL6+7sp5IYfcjqfdh14ghFNp6fkMQ8NonuKe90Um/UA/jildTUNXzrx6/IH0Albs3Vg/boRHsikACf/AC8+pxEOyNYGVrBYuG0Te/SpIj8fLDUtLb5Y8amfMe7Ff3ua/wDEFMVM7wLNQNFRWfZi3hnoQBNsX8tw/MBQKvdVDz8RjoIlcHAOhHwx4TG/1wfvepVx/PoHYtJQfpGJUV+pxwc50tj795PnjvUGybU3UnEqq36OK61jjtahwaJZONXUe/HYnqMQzjhqkc8SgWW/Uj4f1xxoHn+vniGnXA3+eOf+ID+H5/0xKJZaVQdvrjpU8zikc9P3fn/TENWszRaPfg0Swrp/m+WPG93uGBvfMu5H6+eO6dVzsp9Z/P8ADApEstFEJkj5Y+OiOmIaqx7Te4b/AK92Ie9HJfe1z/TApEstROx+X447WqB0g/wgk/EyR8cUmryLyffb4bY414mkNhM5hNyb+bD8Vxw1Y8l94AP0XA7UTt8scsvUj4f0xKoBDxepW0kI5Q9QjEjzHiA+IxnOf7OZhqjOCXZiSxqDRJ6zqP69YxpiOqn2h/p54gzvEAbUzJ5nYD1M7+WFnk0q2FRRllfstXPtNRUf59XKfuhsRpwGoojvoP8AJq/EDGk1M80QGv5k/wBcVXzDH7vvgn64wy+0I3UY2VOS8Gf8Q4fmKdIl3qFJ2ZrG4A8Oszfyxzw+hX0I9OsUA2UE2IPTbeTh54lwZ69MqbKYNlANr88d8LyCUUFMqjKLeIAn44j+0IVdb+iahDGRzBsrE+gAGOP3bMD2qmmINmEyDYwpmQcakxogWpLJ/kX64pZjJgiBTWP8i/H2fPCr7Rj5iw6kZ3WfM1ID13c7CST82NsRjglWCzNTHrUDN8E1Ee/D6ctE2I8ox4qxsPpGCuvXomsRU4ZVgrErz08/ljeOCppy9ICYWmgA89KjCEE93vw3cAzRNITBCWMc4FvfBxo6fqlklpoDkmFa28WiYwpdojFUECzDpMkc/hHwwz10J1RaT4j16eh22wudoVOtQCbLytv/AGw3Wf7TICdfl8sejNfy/n8sdqhPP5z+GPu4P8XyxxdgNIP9neOIid2wi5aSAF2FpJ3tgTx7MaqrMpBsNiCPiMVGHn8BH4nEZH1xvjmcsOn0XQitNnqVjG9/fiZG6/XHI0iYH0/DHFStG1uURjHdlSfsYOzeaOs0wPaEg8rTho7oxJjnz5WnCv2IYGo7GZCgD3m/0GGnObX2Ij347HRp9pAsFZ/MhadRjsF29bD3XwrnjCdY9f0MGeP2yzzYa1ER7/ywmATcfP8AvjJ161TSfojYUzfEtSOgE6lKg6uoidsLtbLVyIAxfFCNvridKjDfGbHkeJVEmpgPJ5etTqpUNIsR52tzkHmPLGh0mJAMgmJttgFSzJ5icSrm1NgB7rYrzSeTdjKZa45V0UKhtcD8D1xdyzwiqOSgfAAdcCq1EVAQWJB3UmR8/wA8T94/NgfcMUNfgUfTf9iWE6dU82Hl4Zx9rmbAe79RgV++AG4/XlOJP31SNvxxX+L0FSRcKncRHrjkN6g4ph7eFoP6/V8emq08j7wfxwaj5Ihe4/xRcuCUVu8sB4joB9OduW3LFbI8azVOCzd71HMeQvBHwwF4x/hp/wBU/QYJDHqVuy1S0oZ8r2npupgeMfcJj5kW9+JaPFnY7afKPzwj57/Fpepw05L/AAh/mOGW9lrxRePuLYMfvjm+r3Rj7UxvJPvxUo8vdiWlv8cNRlsn1Eb4mpAt7ILegP5Ygb219RhqynsD9czhdQaBFLh9VtwqjzN/lj5spTHtVSx6IJ+n4nE3aL/C9+B9P2R7sDdkouJmNHsU1B/ibf5X+eI3zLNufhb6b+/EJ3xFzxKIT6seFscY6PPBAfase6sQryx7ywQWdtVxRznEVTefr9MTVuf664Xs/wD4g9B+GBJ0grdlqrNWGYnTHWJ8hfY+mPk3iwHTb4mN/PHZ2T/Iv+3EdPfHE6rI5SaYuST4LNHT0Pw2xPUzirza3IDFHkff9ccdPd+OM+trZA7jitjqpxG9vn+rYiasSJmB5f0xXbl6/hi0Nz6/jiPYXUyETMwT588TJUbeY8pv798RLt+umO6W2Fe4tkiEncm+O+76D9dcV6W3vwQTYYVc0PHcrm9ojBvsyxAc+ayPK/nb1wKH4HBrgHsVv+z/AHY2dFXeX1/oR7BvNPKkAi9vdzOFfjFcMwAJlecWi39cHsv7K+h+pwicd9r3/ljpdZvCvY0VZcWreJnHrMevynFWlsfX8Bi509R9McWSoMo0RVn5kjELNt6j6jnj7Pe0vq30OIau2NmCNxr2Ww+AI0kB3j9frbHLQLTuLCd/dGPOR/XTFat/ub/ZjNDcosZey1ZFZ5bxECPMSSQPlhmZ5BB2/thI4N/iJ6jDh1/y/njrdBPVjr0/8kYB7UtFAKfZNQGeezW+WFlKAtBkR1+mGrtH/gL6/g+F77r/APb9RjL1q/1AIrGn+p/Xwx7oHQ+445qfl9TiOl7Xv/HGO6JdHbKADucRFZvMeR/tOLS7L+uuOMt7R9/44N2FnlOq42+v6OJaeaI9cDl3Hv8ApizmfZ9+K5RQFxZe/eQd4xw1MbiR8xgZSxdocvTASSYYv2fFyhjrz5fPfHRzGOF+9/mP4Y4bY+uGaGaSP//Z">
            <a:hlinkClick r:id="rId2"/>
          </p:cNvPr>
          <p:cNvSpPr>
            <a:spLocks noGrp="1" noChangeAspect="1" noChangeArrowheads="1"/>
          </p:cNvSpPr>
          <p:nvPr>
            <p:ph type="subTitle" idx="1"/>
          </p:nvPr>
        </p:nvSpPr>
        <p:spPr bwMode="auto">
          <a:xfrm>
            <a:off x="13134992" y="5704514"/>
            <a:ext cx="4679176" cy="847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878" y="242396"/>
            <a:ext cx="4437776" cy="1558596"/>
          </a:xfrm>
          <a:prstGeom prst="rect">
            <a:avLst/>
          </a:prstGeom>
        </p:spPr>
      </p:pic>
    </p:spTree>
    <p:extLst>
      <p:ext uri="{BB962C8B-B14F-4D97-AF65-F5344CB8AC3E}">
        <p14:creationId xmlns:p14="http://schemas.microsoft.com/office/powerpoint/2010/main" val="369686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Stroke-Cerebral Vascular Accident  </a:t>
            </a:r>
            <a:endParaRPr lang="en-GB" dirty="0"/>
          </a:p>
        </p:txBody>
      </p:sp>
      <p:sp>
        <p:nvSpPr>
          <p:cNvPr id="3" name="Content Placeholder 2"/>
          <p:cNvSpPr>
            <a:spLocks noGrp="1"/>
          </p:cNvSpPr>
          <p:nvPr>
            <p:ph idx="1"/>
          </p:nvPr>
        </p:nvSpPr>
        <p:spPr/>
        <p:txBody>
          <a:bodyPr/>
          <a:lstStyle/>
          <a:p>
            <a:r>
              <a:rPr lang="en-GB" b="1" dirty="0"/>
              <a:t>A stroke </a:t>
            </a:r>
            <a:r>
              <a:rPr lang="en-GB" b="1" dirty="0" smtClean="0"/>
              <a:t>(CVA) is </a:t>
            </a:r>
            <a:r>
              <a:rPr lang="en-GB" b="1" dirty="0"/>
              <a:t>a serious, life-threatening medical condition that occurs when the blood supply to part of the brain is cut off. </a:t>
            </a:r>
            <a:endParaRPr lang="en-GB" dirty="0"/>
          </a:p>
          <a:p>
            <a:r>
              <a:rPr lang="en-GB" dirty="0"/>
              <a:t>Strokes are a medical emergency and urgent treatment is essential because the sooner a person receives treatment for a stroke, the less damage is likely to happen</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756" y="3939982"/>
            <a:ext cx="5927125" cy="2277938"/>
          </a:xfrm>
          <a:prstGeom prst="rect">
            <a:avLst/>
          </a:prstGeom>
        </p:spPr>
      </p:pic>
    </p:spTree>
    <p:extLst>
      <p:ext uri="{BB962C8B-B14F-4D97-AF65-F5344CB8AC3E}">
        <p14:creationId xmlns:p14="http://schemas.microsoft.com/office/powerpoint/2010/main" val="130526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Signs and Symptoms </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b="1" dirty="0"/>
          </a:p>
          <a:p>
            <a:r>
              <a:rPr lang="en-GB" dirty="0"/>
              <a:t>The main symptoms of stroke can be remembered with the word FAST: Face-Arms-Speech-Time.</a:t>
            </a:r>
          </a:p>
          <a:p>
            <a:r>
              <a:rPr lang="en-GB" b="1" dirty="0"/>
              <a:t>Face</a:t>
            </a:r>
            <a:r>
              <a:rPr lang="en-GB" dirty="0"/>
              <a:t> – the face may have dropped on one side, the person may not be able to smile or their mouth or eye may have dropped. </a:t>
            </a:r>
          </a:p>
          <a:p>
            <a:r>
              <a:rPr lang="en-GB" b="1" dirty="0"/>
              <a:t>Arms </a:t>
            </a:r>
            <a:r>
              <a:rPr lang="en-GB" dirty="0"/>
              <a:t>– the person with suspected stroke may not be able to lift both arms and keep them there because of arm weakness or numbness in one arm. </a:t>
            </a:r>
          </a:p>
          <a:p>
            <a:r>
              <a:rPr lang="en-GB" b="1" dirty="0"/>
              <a:t>Speech</a:t>
            </a:r>
            <a:r>
              <a:rPr lang="en-GB" dirty="0"/>
              <a:t> – their speech may be slurred or garbled, or the person may not be able to talk at all despite appearing to be awake. </a:t>
            </a:r>
          </a:p>
          <a:p>
            <a:r>
              <a:rPr lang="en-GB" b="1" dirty="0"/>
              <a:t>Time</a:t>
            </a:r>
            <a:r>
              <a:rPr lang="en-GB" dirty="0"/>
              <a:t> – it is time to dial 999 immediately if you see any of these signs or symptoms. </a:t>
            </a:r>
          </a:p>
        </p:txBody>
      </p:sp>
    </p:spTree>
    <p:extLst>
      <p:ext uri="{BB962C8B-B14F-4D97-AF65-F5344CB8AC3E}">
        <p14:creationId xmlns:p14="http://schemas.microsoft.com/office/powerpoint/2010/main" val="3615278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238" y="1845276"/>
            <a:ext cx="6120713" cy="3468129"/>
          </a:xfrm>
          <a:prstGeom prst="rect">
            <a:avLst/>
          </a:prstGeom>
        </p:spPr>
      </p:pic>
    </p:spTree>
    <p:extLst>
      <p:ext uri="{BB962C8B-B14F-4D97-AF65-F5344CB8AC3E}">
        <p14:creationId xmlns:p14="http://schemas.microsoft.com/office/powerpoint/2010/main" val="1849165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a STROKE</a:t>
            </a:r>
            <a:endParaRPr lang="en-GB" dirty="0"/>
          </a:p>
        </p:txBody>
      </p:sp>
      <p:sp>
        <p:nvSpPr>
          <p:cNvPr id="3" name="Content Placeholder 2"/>
          <p:cNvSpPr>
            <a:spLocks noGrp="1"/>
          </p:cNvSpPr>
          <p:nvPr>
            <p:ph idx="1"/>
          </p:nvPr>
        </p:nvSpPr>
        <p:spPr/>
        <p:txBody>
          <a:bodyPr>
            <a:normAutofit fontScale="92500"/>
          </a:bodyPr>
          <a:lstStyle/>
          <a:p>
            <a:r>
              <a:rPr lang="en-GB" dirty="0"/>
              <a:t>Like all organs, the brain needs the oxygen and nutrients provided by blood to function properly. If the supply of blood is restricted or stopped, brain cells begin to die. This can lead to brain injury, disability and possibly death.</a:t>
            </a:r>
          </a:p>
          <a:p>
            <a:r>
              <a:rPr lang="en-GB" dirty="0"/>
              <a:t>There are two main causes of strokes:</a:t>
            </a:r>
          </a:p>
          <a:p>
            <a:r>
              <a:rPr lang="en-GB" b="1" dirty="0" smtClean="0"/>
              <a:t>Ischaemic </a:t>
            </a:r>
            <a:r>
              <a:rPr lang="en-GB" dirty="0"/>
              <a:t>– where the blood supply is stopped due to a </a:t>
            </a:r>
            <a:r>
              <a:rPr lang="en-GB" dirty="0" smtClean="0"/>
              <a:t>blood clot </a:t>
            </a:r>
            <a:r>
              <a:rPr lang="en-GB" dirty="0">
                <a:solidFill>
                  <a:srgbClr val="FFFF00"/>
                </a:solidFill>
              </a:rPr>
              <a:t> </a:t>
            </a:r>
            <a:r>
              <a:rPr lang="en-GB" dirty="0"/>
              <a:t>(this accounts for 85% of all cases) </a:t>
            </a:r>
          </a:p>
          <a:p>
            <a:r>
              <a:rPr lang="en-GB" b="1" dirty="0" smtClean="0"/>
              <a:t>Haemorrhagic</a:t>
            </a:r>
            <a:r>
              <a:rPr lang="en-GB" b="1" dirty="0"/>
              <a:t> </a:t>
            </a:r>
            <a:r>
              <a:rPr lang="en-GB" dirty="0"/>
              <a:t>– where a weakened blood vessel supplying the brain bursts </a:t>
            </a:r>
            <a:r>
              <a:rPr lang="en-GB" dirty="0" smtClean="0"/>
              <a:t>example of this is an Arachnoid haemorrhage  </a:t>
            </a:r>
            <a:endParaRPr lang="en-GB" dirty="0"/>
          </a:p>
          <a:p>
            <a:r>
              <a:rPr lang="en-GB" dirty="0"/>
              <a:t>There is also a related condition known as a transient ischaemic attack (TIA), where the supply of blood to the brain is temporarily interrupted, causing a "mini-stroke" often lasting between 30 minutes and several hours. TIAs should be treated seriously as they are often a warning sign that you are at risk of having a full stroke in the near future</a:t>
            </a:r>
          </a:p>
        </p:txBody>
      </p:sp>
    </p:spTree>
    <p:extLst>
      <p:ext uri="{BB962C8B-B14F-4D97-AF65-F5344CB8AC3E}">
        <p14:creationId xmlns:p14="http://schemas.microsoft.com/office/powerpoint/2010/main" val="284253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a:t>
            </a:r>
            <a:endParaRPr lang="en-GB" dirty="0"/>
          </a:p>
        </p:txBody>
      </p:sp>
      <p:sp>
        <p:nvSpPr>
          <p:cNvPr id="3" name="Content Placeholder 2"/>
          <p:cNvSpPr>
            <a:spLocks noGrp="1"/>
          </p:cNvSpPr>
          <p:nvPr>
            <p:ph idx="1"/>
          </p:nvPr>
        </p:nvSpPr>
        <p:spPr/>
        <p:txBody>
          <a:bodyPr/>
          <a:lstStyle/>
          <a:p>
            <a:r>
              <a:rPr lang="en-GB" b="1" dirty="0"/>
              <a:t>Effective treatment of stroke can prevent long-term disability and save lives. </a:t>
            </a:r>
            <a:endParaRPr lang="en-GB" dirty="0"/>
          </a:p>
          <a:p>
            <a:r>
              <a:rPr lang="en-GB" dirty="0"/>
              <a:t>The specific treatments recommended depend on whether a stroke is caused by a </a:t>
            </a:r>
            <a:r>
              <a:rPr lang="en-GB" dirty="0" smtClean="0"/>
              <a:t>blood clot obstructing </a:t>
            </a:r>
            <a:r>
              <a:rPr lang="en-GB" dirty="0"/>
              <a:t>the flow of blood to the brain (ischaemic stroke) or by bleeding in or around the brain (haemorrhagic stroke).</a:t>
            </a:r>
          </a:p>
          <a:p>
            <a:r>
              <a:rPr lang="en-GB" dirty="0"/>
              <a:t>Treatment will usually involve taking one or more different medications, although some people may also need </a:t>
            </a:r>
            <a:r>
              <a:rPr lang="en-GB" dirty="0" smtClean="0"/>
              <a:t>surgery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038" y="4432622"/>
            <a:ext cx="3838638" cy="2235908"/>
          </a:xfrm>
          <a:prstGeom prst="rect">
            <a:avLst/>
          </a:prstGeom>
        </p:spPr>
      </p:pic>
    </p:spTree>
    <p:extLst>
      <p:ext uri="{BB962C8B-B14F-4D97-AF65-F5344CB8AC3E}">
        <p14:creationId xmlns:p14="http://schemas.microsoft.com/office/powerpoint/2010/main" val="1071929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STROKE</a:t>
            </a:r>
            <a:endParaRPr lang="en-GB" dirty="0"/>
          </a:p>
        </p:txBody>
      </p:sp>
      <p:sp>
        <p:nvSpPr>
          <p:cNvPr id="3" name="Content Placeholder 2"/>
          <p:cNvSpPr>
            <a:spLocks noGrp="1"/>
          </p:cNvSpPr>
          <p:nvPr>
            <p:ph idx="1"/>
          </p:nvPr>
        </p:nvSpPr>
        <p:spPr/>
        <p:txBody>
          <a:bodyPr/>
          <a:lstStyle/>
          <a:p>
            <a:r>
              <a:rPr lang="en-GB" dirty="0"/>
              <a:t>In the UK, strokes are a major health problem. Every year, around 110,000 people have a stroke in England and it is the third largest cause of death, after </a:t>
            </a:r>
            <a:r>
              <a:rPr lang="en-GB" dirty="0" smtClean="0"/>
              <a:t>heart disease </a:t>
            </a:r>
            <a:r>
              <a:rPr lang="en-GB" dirty="0"/>
              <a:t>and </a:t>
            </a:r>
            <a:r>
              <a:rPr lang="en-GB" dirty="0" smtClean="0"/>
              <a:t>cancer.</a:t>
            </a:r>
            <a:r>
              <a:rPr lang="en-GB" dirty="0"/>
              <a:t> The brain injuries caused by strokes are a major cause of adult disability in the UK.</a:t>
            </a:r>
          </a:p>
          <a:p>
            <a:r>
              <a:rPr lang="en-GB" dirty="0"/>
              <a:t>Older people are most at risk of having strokes, although they can happen at any age – including in children. </a:t>
            </a:r>
          </a:p>
          <a:p>
            <a:r>
              <a:rPr lang="en-GB" dirty="0"/>
              <a:t>If you are south Asian, African or Caribbean, your risk of stroke is higher. This is partly because of a predisposition (a natural tendency) to developing </a:t>
            </a:r>
            <a:r>
              <a:rPr lang="en-GB" dirty="0" smtClean="0"/>
              <a:t>high blood pressure , </a:t>
            </a:r>
            <a:r>
              <a:rPr lang="en-GB" dirty="0"/>
              <a:t>which can lead to strokes.</a:t>
            </a:r>
          </a:p>
          <a:p>
            <a:r>
              <a:rPr lang="en-GB" dirty="0"/>
              <a:t>Smoking, being overweight, lack of exercise and a poor diet are also risk factors for stroke, as are </a:t>
            </a:r>
            <a:r>
              <a:rPr lang="en-GB" dirty="0" smtClean="0"/>
              <a:t>high cholesterol , arterial fibrillation and diabetes .</a:t>
            </a:r>
            <a:endParaRPr lang="en-GB" dirty="0"/>
          </a:p>
        </p:txBody>
      </p:sp>
    </p:spTree>
    <p:extLst>
      <p:ext uri="{BB962C8B-B14F-4D97-AF65-F5344CB8AC3E}">
        <p14:creationId xmlns:p14="http://schemas.microsoft.com/office/powerpoint/2010/main" val="3416649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97925"/>
            <a:ext cx="9783763" cy="5320314"/>
          </a:xfrm>
        </p:spPr>
        <p:txBody>
          <a:bodyPr/>
          <a:lstStyle/>
          <a:p>
            <a:r>
              <a:rPr lang="en-GB" dirty="0"/>
              <a:t>Around one in every four people who has a stroke will die, and those who do survive are often left with long-term problems resulting from the injury to their brain.</a:t>
            </a:r>
          </a:p>
          <a:p>
            <a:r>
              <a:rPr lang="en-GB" dirty="0"/>
              <a:t>Some people need to have a long period of rehabilitation before they can recover their former independence, while many will never fully recover and will need support adjusting to living with the effects of their stroke.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3" y="3459893"/>
            <a:ext cx="11265243" cy="3066534"/>
          </a:xfrm>
          <a:prstGeom prst="rect">
            <a:avLst/>
          </a:prstGeom>
        </p:spPr>
      </p:pic>
    </p:spTree>
    <p:extLst>
      <p:ext uri="{BB962C8B-B14F-4D97-AF65-F5344CB8AC3E}">
        <p14:creationId xmlns:p14="http://schemas.microsoft.com/office/powerpoint/2010/main" val="236544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that might be present following a Stroke </a:t>
            </a:r>
            <a:endParaRPr lang="en-GB" dirty="0"/>
          </a:p>
        </p:txBody>
      </p:sp>
      <p:sp>
        <p:nvSpPr>
          <p:cNvPr id="3" name="Content Placeholder 2"/>
          <p:cNvSpPr>
            <a:spLocks noGrp="1"/>
          </p:cNvSpPr>
          <p:nvPr>
            <p:ph idx="1"/>
          </p:nvPr>
        </p:nvSpPr>
        <p:spPr/>
        <p:txBody>
          <a:bodyPr>
            <a:normAutofit lnSpcReduction="10000"/>
          </a:bodyPr>
          <a:lstStyle/>
          <a:p>
            <a:r>
              <a:rPr lang="en-GB" dirty="0" smtClean="0"/>
              <a:t>Loss of Function –Movement ,Hemiplegia ,contractures –low and high tome </a:t>
            </a:r>
          </a:p>
          <a:p>
            <a:r>
              <a:rPr lang="en-GB" dirty="0" smtClean="0"/>
              <a:t>Communication –Receptive and expressive Dysphasia and Dysarthria </a:t>
            </a:r>
          </a:p>
          <a:p>
            <a:r>
              <a:rPr lang="en-GB" dirty="0" smtClean="0"/>
              <a:t>Swallowing –Dysphagia –increased risk of chocking </a:t>
            </a:r>
            <a:endParaRPr lang="en-GB" dirty="0"/>
          </a:p>
          <a:p>
            <a:r>
              <a:rPr lang="en-GB" dirty="0" smtClean="0"/>
              <a:t>Visual difficulties – visual neglect and tunnel vison </a:t>
            </a:r>
          </a:p>
          <a:p>
            <a:r>
              <a:rPr lang="en-GB" dirty="0" smtClean="0"/>
              <a:t>Cognition difficulties –processing of information ,Memory , Apraxia, Sequencing ,Executive function .</a:t>
            </a:r>
          </a:p>
          <a:p>
            <a:r>
              <a:rPr lang="en-GB" dirty="0" smtClean="0"/>
              <a:t>Emotional and psychological –Lability ,depression , euphoria –withdrawal from social interaction </a:t>
            </a:r>
          </a:p>
          <a:p>
            <a:r>
              <a:rPr lang="en-GB" dirty="0" smtClean="0"/>
              <a:t>Behaviour –erratic ,impulsivity ,poor motivation, short tempered ,irritability  </a:t>
            </a:r>
          </a:p>
          <a:p>
            <a:r>
              <a:rPr lang="en-GB" dirty="0" smtClean="0"/>
              <a:t>Body functions –Continence </a:t>
            </a:r>
            <a:r>
              <a:rPr lang="en-GB" dirty="0" err="1" smtClean="0"/>
              <a:t>etc</a:t>
            </a:r>
            <a:r>
              <a:rPr lang="en-GB" dirty="0" smtClean="0"/>
              <a:t>  </a:t>
            </a:r>
            <a:endParaRPr lang="en-GB" dirty="0"/>
          </a:p>
        </p:txBody>
      </p:sp>
    </p:spTree>
    <p:extLst>
      <p:ext uri="{BB962C8B-B14F-4D97-AF65-F5344CB8AC3E}">
        <p14:creationId xmlns:p14="http://schemas.microsoft.com/office/powerpoint/2010/main" val="2310674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en-GB" smtClean="0"/>
              <a:t>ACQUIRED BRAIN INJURY</a:t>
            </a:r>
          </a:p>
        </p:txBody>
      </p:sp>
      <p:pic>
        <p:nvPicPr>
          <p:cNvPr id="29700" name="Picture 7" descr="c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067322" y="1759703"/>
            <a:ext cx="3742531" cy="2748797"/>
          </a:xfrm>
          <a:noFill/>
          <a:extLst>
            <a:ext uri="{909E8E84-426E-40DD-AFC4-6F175D3DCCD1}">
              <a14:hiddenFill xmlns:a14="http://schemas.microsoft.com/office/drawing/2010/main">
                <a:solidFill>
                  <a:srgbClr val="FFFFFF"/>
                </a:solidFill>
              </a14:hiddenFill>
            </a:ext>
          </a:extLst>
        </p:spPr>
      </p:pic>
      <p:sp>
        <p:nvSpPr>
          <p:cNvPr id="15366" name="Rectangle 6"/>
          <p:cNvSpPr>
            <a:spLocks noGrp="1" noChangeArrowheads="1"/>
          </p:cNvSpPr>
          <p:nvPr>
            <p:ph sz="half" idx="2"/>
          </p:nvPr>
        </p:nvSpPr>
        <p:spPr>
          <a:xfrm>
            <a:off x="1919288" y="4508500"/>
            <a:ext cx="4038600" cy="2089150"/>
          </a:xfrm>
        </p:spPr>
        <p:txBody>
          <a:bodyPr>
            <a:normAutofit/>
          </a:bodyPr>
          <a:lstStyle/>
          <a:p>
            <a:pPr eaLnBrk="1" hangingPunct="1">
              <a:defRPr/>
            </a:pPr>
            <a:r>
              <a:rPr lang="en-US" sz="1800" dirty="0">
                <a:latin typeface="Calibri" pitchFamily="34" charset="0"/>
              </a:rPr>
              <a:t>Damage to brain caused by trauma, stroke, haemorrhage, tumour, infection or lack of </a:t>
            </a:r>
            <a:r>
              <a:rPr lang="en-US" sz="1800" dirty="0" smtClean="0">
                <a:latin typeface="Calibri" pitchFamily="34" charset="0"/>
              </a:rPr>
              <a:t>oxygen. </a:t>
            </a:r>
            <a:endParaRPr lang="en-US" sz="1800" dirty="0">
              <a:latin typeface="Calibri" pitchFamily="34" charset="0"/>
            </a:endParaRPr>
          </a:p>
          <a:p>
            <a:pPr eaLnBrk="1" hangingPunct="1">
              <a:defRPr/>
            </a:pPr>
            <a:r>
              <a:rPr lang="en-US" sz="1800" dirty="0">
                <a:latin typeface="Calibri" pitchFamily="34" charset="0"/>
              </a:rPr>
              <a:t>Pathways carrying information to and from your brain in order for you to function are </a:t>
            </a:r>
            <a:r>
              <a:rPr lang="en-US" sz="1800" dirty="0" smtClean="0">
                <a:latin typeface="Calibri" pitchFamily="34" charset="0"/>
              </a:rPr>
              <a:t>damaged.</a:t>
            </a:r>
            <a:endParaRPr lang="en-GB" sz="1800" dirty="0">
              <a:latin typeface="Calibri" pitchFamily="34" charset="0"/>
            </a:endParaRPr>
          </a:p>
        </p:txBody>
      </p:sp>
      <p:sp>
        <p:nvSpPr>
          <p:cNvPr id="29701" name="Text Box 8"/>
          <p:cNvSpPr txBox="1">
            <a:spLocks noChangeArrowheads="1"/>
          </p:cNvSpPr>
          <p:nvPr/>
        </p:nvSpPr>
        <p:spPr bwMode="auto">
          <a:xfrm>
            <a:off x="6240462" y="1557338"/>
            <a:ext cx="4139213"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rgbClr val="FFFF66"/>
                </a:solidFill>
                <a:latin typeface="Verdana" panose="020B0604030504040204" pitchFamily="34" charset="0"/>
                <a:cs typeface="Arial" panose="020B0604020202020204" pitchFamily="34" charset="0"/>
              </a:defRPr>
            </a:lvl1pPr>
            <a:lvl2pPr marL="742950" indent="-285750">
              <a:spcBef>
                <a:spcPct val="20000"/>
              </a:spcBef>
              <a:buChar char="–"/>
              <a:defRPr sz="2800">
                <a:solidFill>
                  <a:srgbClr val="FFFF66"/>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rgbClr val="FFFF66"/>
                </a:solidFill>
                <a:latin typeface="Verdana" panose="020B0604030504040204" pitchFamily="34" charset="0"/>
                <a:cs typeface="Arial" panose="020B0604020202020204" pitchFamily="34" charset="0"/>
              </a:defRPr>
            </a:lvl3pPr>
            <a:lvl4pPr marL="1600200" indent="-228600">
              <a:spcBef>
                <a:spcPct val="20000"/>
              </a:spcBef>
              <a:buChar char="–"/>
              <a:defRPr sz="2000">
                <a:solidFill>
                  <a:srgbClr val="FFFF66"/>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9pPr>
          </a:lstStyle>
          <a:p>
            <a:pPr eaLnBrk="1" hangingPunct="1">
              <a:spcBef>
                <a:spcPct val="0"/>
              </a:spcBef>
              <a:buClrTx/>
              <a:buFont typeface="Arial" panose="020B0604020202020204" pitchFamily="34" charset="0"/>
              <a:buChar char="•"/>
            </a:pPr>
            <a:endParaRPr lang="en-US" altLang="en-US" sz="1800" dirty="0" smtClean="0">
              <a:solidFill>
                <a:schemeClr val="bg1"/>
              </a:solidFill>
              <a:latin typeface="Calibri" panose="020F0502020204030204" pitchFamily="34" charset="0"/>
            </a:endParaRPr>
          </a:p>
          <a:p>
            <a:pPr eaLnBrk="1" hangingPunct="1">
              <a:spcBef>
                <a:spcPct val="0"/>
              </a:spcBef>
              <a:buClrTx/>
              <a:buFont typeface="Arial" panose="020B0604020202020204" pitchFamily="34" charset="0"/>
              <a:buChar char="•"/>
            </a:pPr>
            <a:endParaRPr lang="en-US" altLang="en-US" sz="1800" dirty="0">
              <a:solidFill>
                <a:schemeClr val="bg1"/>
              </a:solidFill>
              <a:latin typeface="Calibri" panose="020F0502020204030204" pitchFamily="34" charset="0"/>
            </a:endParaRPr>
          </a:p>
          <a:p>
            <a:pPr eaLnBrk="1" hangingPunct="1">
              <a:spcBef>
                <a:spcPct val="0"/>
              </a:spcBef>
              <a:buClrTx/>
              <a:buFont typeface="Arial" panose="020B0604020202020204" pitchFamily="34" charset="0"/>
              <a:buChar char="•"/>
            </a:pPr>
            <a:r>
              <a:rPr lang="en-US" altLang="en-US" sz="1800" u="sng" dirty="0" smtClean="0">
                <a:solidFill>
                  <a:schemeClr val="accent1"/>
                </a:solidFill>
                <a:latin typeface="Calibri" panose="020F0502020204030204" pitchFamily="34" charset="0"/>
              </a:rPr>
              <a:t>Physical </a:t>
            </a:r>
            <a:r>
              <a:rPr lang="en-US" altLang="en-US" sz="1800" u="sng" dirty="0">
                <a:solidFill>
                  <a:schemeClr val="accent1"/>
                </a:solidFill>
                <a:latin typeface="Calibri" panose="020F0502020204030204" pitchFamily="34" charset="0"/>
              </a:rPr>
              <a:t>problems </a:t>
            </a:r>
            <a:r>
              <a:rPr lang="en-US" altLang="en-US" sz="1800" dirty="0">
                <a:solidFill>
                  <a:schemeClr val="accent1"/>
                </a:solidFill>
                <a:latin typeface="Calibri" panose="020F0502020204030204" pitchFamily="34" charset="0"/>
              </a:rPr>
              <a:t>- loss of movement, fatigue, epilepsy, speaking and swallowing disorders, incontinence, disturbance in body temperature, headache</a:t>
            </a:r>
          </a:p>
          <a:p>
            <a:pPr eaLnBrk="1" hangingPunct="1">
              <a:spcBef>
                <a:spcPct val="0"/>
              </a:spcBef>
              <a:buClrTx/>
              <a:buFont typeface="Arial" panose="020B0604020202020204" pitchFamily="34" charset="0"/>
              <a:buChar char="•"/>
            </a:pPr>
            <a:r>
              <a:rPr lang="en-US" altLang="en-US" sz="1800" u="sng" dirty="0">
                <a:solidFill>
                  <a:schemeClr val="accent1"/>
                </a:solidFill>
                <a:latin typeface="Calibri" panose="020F0502020204030204" pitchFamily="34" charset="0"/>
              </a:rPr>
              <a:t>Cognitive problems </a:t>
            </a:r>
            <a:r>
              <a:rPr lang="en-US" altLang="en-US" sz="1800" dirty="0">
                <a:solidFill>
                  <a:schemeClr val="accent1"/>
                </a:solidFill>
                <a:latin typeface="Calibri" panose="020F0502020204030204" pitchFamily="34" charset="0"/>
              </a:rPr>
              <a:t>– refers to our mental abilities e.g. memory, speed of thought, understanding, concentration, problem solving, insight, using language</a:t>
            </a:r>
          </a:p>
          <a:p>
            <a:pPr eaLnBrk="1" hangingPunct="1">
              <a:spcBef>
                <a:spcPct val="0"/>
              </a:spcBef>
              <a:buClrTx/>
              <a:buFont typeface="Arial" panose="020B0604020202020204" pitchFamily="34" charset="0"/>
              <a:buChar char="•"/>
            </a:pPr>
            <a:r>
              <a:rPr lang="en-US" altLang="en-US" sz="1800" u="sng" dirty="0">
                <a:solidFill>
                  <a:schemeClr val="accent1"/>
                </a:solidFill>
                <a:latin typeface="Calibri" panose="020F0502020204030204" pitchFamily="34" charset="0"/>
              </a:rPr>
              <a:t>Behavioural problems </a:t>
            </a:r>
            <a:r>
              <a:rPr lang="en-US" altLang="en-US" sz="1800" dirty="0">
                <a:solidFill>
                  <a:schemeClr val="accent1"/>
                </a:solidFill>
                <a:latin typeface="Calibri" panose="020F0502020204030204" pitchFamily="34" charset="0"/>
              </a:rPr>
              <a:t>– agitation, aggression, inappropriate language, </a:t>
            </a:r>
            <a:r>
              <a:rPr lang="en-US" altLang="en-US" sz="1800" dirty="0" smtClean="0">
                <a:solidFill>
                  <a:schemeClr val="accent1"/>
                </a:solidFill>
                <a:latin typeface="Calibri" panose="020F0502020204030204" pitchFamily="34" charset="0"/>
              </a:rPr>
              <a:t>impulsiveness.</a:t>
            </a:r>
            <a:endParaRPr lang="en-GB" altLang="en-US" sz="1800" dirty="0">
              <a:solidFill>
                <a:schemeClr val="accent1"/>
              </a:solidFill>
              <a:latin typeface="Calibri" panose="020F0502020204030204" pitchFamily="34" charset="0"/>
            </a:endParaRPr>
          </a:p>
          <a:p>
            <a:pPr eaLnBrk="1" hangingPunct="1">
              <a:spcBef>
                <a:spcPct val="50000"/>
              </a:spcBef>
              <a:buClrTx/>
              <a:buFontTx/>
              <a:buNone/>
            </a:pPr>
            <a:endParaRPr lang="en-GB" altLang="en-US" sz="1800" dirty="0">
              <a:latin typeface="Arial" panose="020B0604020202020204" pitchFamily="34" charset="0"/>
            </a:endParaRPr>
          </a:p>
        </p:txBody>
      </p:sp>
    </p:spTree>
    <p:extLst>
      <p:ext uri="{BB962C8B-B14F-4D97-AF65-F5344CB8AC3E}">
        <p14:creationId xmlns:p14="http://schemas.microsoft.com/office/powerpoint/2010/main" val="1013553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400" dirty="0" smtClean="0"/>
              <a:t>Acquired Brain Injury </a:t>
            </a:r>
            <a:endParaRPr lang="en-GB" sz="2400" dirty="0"/>
          </a:p>
        </p:txBody>
      </p:sp>
      <p:sp>
        <p:nvSpPr>
          <p:cNvPr id="5" name="Subtitle 4"/>
          <p:cNvSpPr>
            <a:spLocks noGrp="1"/>
          </p:cNvSpPr>
          <p:nvPr>
            <p:ph idx="1"/>
          </p:nvPr>
        </p:nvSpPr>
        <p:spPr/>
        <p:txBody>
          <a:bodyPr>
            <a:normAutofit fontScale="92500" lnSpcReduction="10000"/>
          </a:bodyPr>
          <a:lstStyle/>
          <a:p>
            <a:pPr algn="l"/>
            <a:endParaRPr lang="en-GB" dirty="0"/>
          </a:p>
          <a:p>
            <a:pPr marL="0" indent="0">
              <a:buNone/>
            </a:pPr>
            <a:r>
              <a:rPr lang="en-GB" sz="2400" dirty="0"/>
              <a:t>An Acquired Brain Injury (ABI) is any sudden</a:t>
            </a:r>
          </a:p>
          <a:p>
            <a:pPr marL="0" indent="0">
              <a:buNone/>
            </a:pPr>
            <a:r>
              <a:rPr lang="en-GB" sz="2400" dirty="0"/>
              <a:t>damage to the brain received during a person’s</a:t>
            </a:r>
          </a:p>
          <a:p>
            <a:pPr marL="0" indent="0">
              <a:buNone/>
            </a:pPr>
            <a:r>
              <a:rPr lang="en-GB" sz="2400" dirty="0"/>
              <a:t>lifetime and not as a result of birth trauma.</a:t>
            </a:r>
          </a:p>
          <a:p>
            <a:pPr marL="0" indent="0">
              <a:buNone/>
            </a:pPr>
            <a:r>
              <a:rPr lang="en-GB" sz="2400" dirty="0" smtClean="0"/>
              <a:t>“</a:t>
            </a:r>
            <a:r>
              <a:rPr lang="en-GB" sz="2400" dirty="0"/>
              <a:t>A non-progressive acquired injury to the brain with</a:t>
            </a:r>
          </a:p>
          <a:p>
            <a:pPr marL="0" indent="0">
              <a:buNone/>
            </a:pPr>
            <a:r>
              <a:rPr lang="en-GB" sz="2400" dirty="0"/>
              <a:t>sudden onset.”</a:t>
            </a:r>
          </a:p>
          <a:p>
            <a:pPr marL="0" indent="0">
              <a:buNone/>
            </a:pPr>
            <a:r>
              <a:rPr lang="en-GB" sz="2400" dirty="0"/>
              <a:t>Each injury is unique, which means that symptoms</a:t>
            </a:r>
          </a:p>
          <a:p>
            <a:pPr marL="0" indent="0">
              <a:buNone/>
            </a:pPr>
            <a:r>
              <a:rPr lang="en-GB" sz="2400" dirty="0"/>
              <a:t>can vary widely according to the extent and location</a:t>
            </a:r>
          </a:p>
          <a:p>
            <a:pPr marL="0" indent="0">
              <a:buNone/>
            </a:pPr>
            <a:r>
              <a:rPr lang="en-GB" sz="2400" dirty="0"/>
              <a:t>of the damage to brain tissue</a:t>
            </a:r>
            <a:r>
              <a:rPr lang="en-GB" sz="2400" dirty="0" smtClean="0"/>
              <a:t>.</a:t>
            </a:r>
          </a:p>
          <a:p>
            <a:pPr marL="0" indent="0">
              <a:buNone/>
            </a:pPr>
            <a:endParaRPr lang="en-GB" sz="6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4054" y="2011680"/>
            <a:ext cx="4184822" cy="4206240"/>
          </a:xfrm>
          <a:prstGeom prst="rect">
            <a:avLst/>
          </a:prstGeom>
        </p:spPr>
      </p:pic>
    </p:spTree>
    <p:extLst>
      <p:ext uri="{BB962C8B-B14F-4D97-AF65-F5344CB8AC3E}">
        <p14:creationId xmlns:p14="http://schemas.microsoft.com/office/powerpoint/2010/main" val="384521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content and Aims </a:t>
            </a:r>
            <a:endParaRPr lang="en-GB" dirty="0"/>
          </a:p>
        </p:txBody>
      </p:sp>
      <p:sp>
        <p:nvSpPr>
          <p:cNvPr id="3" name="Content Placeholder 2"/>
          <p:cNvSpPr>
            <a:spLocks noGrp="1"/>
          </p:cNvSpPr>
          <p:nvPr>
            <p:ph idx="1"/>
          </p:nvPr>
        </p:nvSpPr>
        <p:spPr/>
        <p:txBody>
          <a:bodyPr>
            <a:normAutofit/>
          </a:bodyPr>
          <a:lstStyle/>
          <a:p>
            <a:r>
              <a:rPr lang="en-GB" dirty="0" smtClean="0"/>
              <a:t>To provide an understanding  of  the main conditions we treat at Holy Cross .</a:t>
            </a:r>
          </a:p>
          <a:p>
            <a:r>
              <a:rPr lang="en-GB" dirty="0" smtClean="0"/>
              <a:t>The basic anatomy and physiology of these conditions.</a:t>
            </a:r>
          </a:p>
          <a:p>
            <a:r>
              <a:rPr lang="en-GB" dirty="0" smtClean="0"/>
              <a:t>The common complications  of these conditions. </a:t>
            </a:r>
          </a:p>
          <a:p>
            <a:r>
              <a:rPr lang="en-GB" dirty="0" smtClean="0"/>
              <a:t>The Principles of person centred Care and our philosophy.</a:t>
            </a:r>
          </a:p>
          <a:p>
            <a:r>
              <a:rPr lang="en-GB" dirty="0" smtClean="0"/>
              <a:t>Questions and Answer session.</a:t>
            </a:r>
          </a:p>
          <a:p>
            <a:r>
              <a:rPr lang="en-GB" dirty="0" smtClean="0"/>
              <a:t>Further reading and training opportunities.</a:t>
            </a:r>
          </a:p>
          <a:p>
            <a:endParaRPr lang="en-GB" dirty="0"/>
          </a:p>
          <a:p>
            <a:endParaRPr lang="en-GB" dirty="0" smtClean="0"/>
          </a:p>
          <a:p>
            <a:endParaRPr lang="en-GB" dirty="0"/>
          </a:p>
        </p:txBody>
      </p:sp>
    </p:spTree>
    <p:extLst>
      <p:ext uri="{BB962C8B-B14F-4D97-AF65-F5344CB8AC3E}">
        <p14:creationId xmlns:p14="http://schemas.microsoft.com/office/powerpoint/2010/main" val="2938822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7881" y="1309817"/>
            <a:ext cx="9901881" cy="3570208"/>
          </a:xfrm>
          <a:prstGeom prst="rect">
            <a:avLst/>
          </a:prstGeom>
        </p:spPr>
        <p:txBody>
          <a:bodyPr wrap="square">
            <a:spAutoFit/>
          </a:bodyPr>
          <a:lstStyle/>
          <a:p>
            <a:r>
              <a:rPr lang="en-GB" sz="2800" b="1" dirty="0">
                <a:latin typeface="+mj-lt"/>
              </a:rPr>
              <a:t>What causes an acquired brain injury?</a:t>
            </a:r>
          </a:p>
          <a:p>
            <a:r>
              <a:rPr lang="en-GB" dirty="0">
                <a:latin typeface="+mj-lt"/>
              </a:rPr>
              <a:t>An acquired brain injury can result from</a:t>
            </a:r>
            <a:r>
              <a:rPr lang="en-GB" dirty="0" smtClean="0">
                <a:latin typeface="+mj-lt"/>
              </a:rPr>
              <a:t>:</a:t>
            </a:r>
          </a:p>
          <a:p>
            <a:endParaRPr lang="en-GB" dirty="0">
              <a:latin typeface="+mj-lt"/>
            </a:endParaRPr>
          </a:p>
          <a:p>
            <a:r>
              <a:rPr lang="en-GB" dirty="0">
                <a:latin typeface="+mj-lt"/>
              </a:rPr>
              <a:t>• A traumatic injury such as a road traffic accident,</a:t>
            </a:r>
          </a:p>
          <a:p>
            <a:r>
              <a:rPr lang="en-GB" dirty="0">
                <a:latin typeface="+mj-lt"/>
              </a:rPr>
              <a:t>a fall, an assault or a sporting </a:t>
            </a:r>
            <a:r>
              <a:rPr lang="en-GB" dirty="0" smtClean="0">
                <a:latin typeface="+mj-lt"/>
              </a:rPr>
              <a:t>injury</a:t>
            </a:r>
            <a:endParaRPr lang="en-GB" dirty="0">
              <a:latin typeface="+mj-lt"/>
            </a:endParaRPr>
          </a:p>
          <a:p>
            <a:r>
              <a:rPr lang="en-GB" dirty="0">
                <a:latin typeface="+mj-lt"/>
              </a:rPr>
              <a:t>• </a:t>
            </a:r>
            <a:r>
              <a:rPr lang="en-GB" dirty="0" smtClean="0">
                <a:latin typeface="+mj-lt"/>
              </a:rPr>
              <a:t>Stroke</a:t>
            </a:r>
            <a:endParaRPr lang="en-GB" dirty="0">
              <a:latin typeface="+mj-lt"/>
            </a:endParaRPr>
          </a:p>
          <a:p>
            <a:r>
              <a:rPr lang="en-GB" dirty="0">
                <a:latin typeface="+mj-lt"/>
              </a:rPr>
              <a:t>• Brain </a:t>
            </a:r>
            <a:r>
              <a:rPr lang="en-GB" dirty="0" smtClean="0">
                <a:latin typeface="+mj-lt"/>
              </a:rPr>
              <a:t>tumour</a:t>
            </a:r>
            <a:endParaRPr lang="en-GB" dirty="0">
              <a:latin typeface="+mj-lt"/>
            </a:endParaRPr>
          </a:p>
          <a:p>
            <a:r>
              <a:rPr lang="en-GB" dirty="0">
                <a:latin typeface="+mj-lt"/>
              </a:rPr>
              <a:t>• </a:t>
            </a:r>
            <a:r>
              <a:rPr lang="en-GB" dirty="0" smtClean="0">
                <a:latin typeface="+mj-lt"/>
              </a:rPr>
              <a:t>Haemorrhage</a:t>
            </a:r>
            <a:endParaRPr lang="en-GB" dirty="0">
              <a:latin typeface="+mj-lt"/>
            </a:endParaRPr>
          </a:p>
          <a:p>
            <a:r>
              <a:rPr lang="en-GB" dirty="0">
                <a:latin typeface="+mj-lt"/>
              </a:rPr>
              <a:t>• Viral infection e.g. meningitis, encephalitis or</a:t>
            </a:r>
          </a:p>
          <a:p>
            <a:r>
              <a:rPr lang="en-GB" dirty="0" smtClean="0">
                <a:latin typeface="+mj-lt"/>
              </a:rPr>
              <a:t>septicaemia</a:t>
            </a:r>
            <a:endParaRPr lang="en-GB" dirty="0">
              <a:latin typeface="+mj-lt"/>
            </a:endParaRPr>
          </a:p>
          <a:p>
            <a:r>
              <a:rPr lang="en-GB" dirty="0">
                <a:latin typeface="+mj-lt"/>
              </a:rPr>
              <a:t>• Lack of oxygen to the brain e.g. as a result of a</a:t>
            </a:r>
          </a:p>
          <a:p>
            <a:r>
              <a:rPr lang="en-GB" dirty="0">
                <a:latin typeface="+mj-lt"/>
              </a:rPr>
              <a:t>heart attack (anoxia/hypoxia)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6486" y="3093313"/>
            <a:ext cx="6021859" cy="3019425"/>
          </a:xfrm>
          <a:prstGeom prst="rect">
            <a:avLst/>
          </a:prstGeom>
        </p:spPr>
      </p:pic>
    </p:spTree>
    <p:extLst>
      <p:ext uri="{BB962C8B-B14F-4D97-AF65-F5344CB8AC3E}">
        <p14:creationId xmlns:p14="http://schemas.microsoft.com/office/powerpoint/2010/main" val="2830881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05" y="3090384"/>
            <a:ext cx="8938054" cy="3170099"/>
          </a:xfrm>
          <a:prstGeom prst="rect">
            <a:avLst/>
          </a:prstGeom>
        </p:spPr>
        <p:txBody>
          <a:bodyPr wrap="square">
            <a:spAutoFit/>
          </a:bodyPr>
          <a:lstStyle/>
          <a:p>
            <a:r>
              <a:rPr lang="en-GB" sz="2000" b="1" dirty="0">
                <a:solidFill>
                  <a:schemeClr val="accent1"/>
                </a:solidFill>
                <a:latin typeface="+mj-lt"/>
              </a:rPr>
              <a:t>Symptoms</a:t>
            </a:r>
            <a:r>
              <a:rPr lang="en-GB" sz="2000" b="1" dirty="0">
                <a:solidFill>
                  <a:schemeClr val="accent1">
                    <a:lumMod val="75000"/>
                  </a:schemeClr>
                </a:solidFill>
                <a:latin typeface="+mj-lt"/>
              </a:rPr>
              <a:t> </a:t>
            </a:r>
          </a:p>
          <a:p>
            <a:endParaRPr lang="en-GB" sz="2000" b="1" dirty="0" smtClean="0">
              <a:latin typeface="+mj-lt"/>
            </a:endParaRPr>
          </a:p>
          <a:p>
            <a:r>
              <a:rPr lang="en-GB" sz="2000" b="1" dirty="0" smtClean="0">
                <a:solidFill>
                  <a:schemeClr val="accent1"/>
                </a:solidFill>
                <a:latin typeface="+mj-lt"/>
              </a:rPr>
              <a:t>Behavioural </a:t>
            </a:r>
            <a:r>
              <a:rPr lang="en-GB" sz="2000" b="1" dirty="0">
                <a:solidFill>
                  <a:schemeClr val="accent1"/>
                </a:solidFill>
                <a:latin typeface="+mj-lt"/>
              </a:rPr>
              <a:t>changes</a:t>
            </a:r>
            <a:r>
              <a:rPr lang="en-GB" sz="2000" dirty="0">
                <a:solidFill>
                  <a:schemeClr val="accent1"/>
                </a:solidFill>
                <a:latin typeface="+mj-lt"/>
              </a:rPr>
              <a:t>:</a:t>
            </a:r>
          </a:p>
          <a:p>
            <a:r>
              <a:rPr lang="en-GB" sz="2000" dirty="0">
                <a:latin typeface="+mj-lt"/>
              </a:rPr>
              <a:t>• Impulsivity</a:t>
            </a:r>
          </a:p>
          <a:p>
            <a:r>
              <a:rPr lang="en-GB" sz="2000" dirty="0">
                <a:latin typeface="+mj-lt"/>
              </a:rPr>
              <a:t>• Irritability</a:t>
            </a:r>
          </a:p>
          <a:p>
            <a:r>
              <a:rPr lang="en-GB" sz="2000" dirty="0">
                <a:latin typeface="+mj-lt"/>
              </a:rPr>
              <a:t>• Inappropriate behaviour</a:t>
            </a:r>
          </a:p>
          <a:p>
            <a:r>
              <a:rPr lang="en-GB" sz="2000" dirty="0">
                <a:latin typeface="+mj-lt"/>
              </a:rPr>
              <a:t>• Self –centredness</a:t>
            </a:r>
          </a:p>
          <a:p>
            <a:r>
              <a:rPr lang="en-GB" sz="2000" dirty="0">
                <a:latin typeface="+mj-lt"/>
              </a:rPr>
              <a:t>• Depression</a:t>
            </a:r>
          </a:p>
          <a:p>
            <a:r>
              <a:rPr lang="en-GB" sz="2000" dirty="0">
                <a:latin typeface="+mj-lt"/>
              </a:rPr>
              <a:t>• Lack of initiative</a:t>
            </a:r>
          </a:p>
          <a:p>
            <a:r>
              <a:rPr lang="en-GB" sz="2000" dirty="0">
                <a:latin typeface="+mj-lt"/>
              </a:rPr>
              <a:t>• Sexual behaviour</a:t>
            </a:r>
          </a:p>
        </p:txBody>
      </p:sp>
      <p:sp>
        <p:nvSpPr>
          <p:cNvPr id="5" name="Rectangle 4"/>
          <p:cNvSpPr/>
          <p:nvPr/>
        </p:nvSpPr>
        <p:spPr>
          <a:xfrm>
            <a:off x="362465" y="288324"/>
            <a:ext cx="8781535" cy="2862322"/>
          </a:xfrm>
          <a:prstGeom prst="rect">
            <a:avLst/>
          </a:prstGeom>
        </p:spPr>
        <p:txBody>
          <a:bodyPr wrap="square">
            <a:spAutoFit/>
          </a:bodyPr>
          <a:lstStyle/>
          <a:p>
            <a:r>
              <a:rPr lang="en-GB" sz="2000" dirty="0">
                <a:latin typeface="+mj-lt"/>
              </a:rPr>
              <a:t>Following a brain injury, many changes occur that</a:t>
            </a:r>
          </a:p>
          <a:p>
            <a:r>
              <a:rPr lang="en-GB" sz="2000" dirty="0">
                <a:latin typeface="+mj-lt"/>
              </a:rPr>
              <a:t>may be either temporary or permanent. Each person</a:t>
            </a:r>
          </a:p>
          <a:p>
            <a:r>
              <a:rPr lang="en-GB" sz="2000" dirty="0">
                <a:latin typeface="+mj-lt"/>
              </a:rPr>
              <a:t>is unique, and the changes depend upon the type,</a:t>
            </a:r>
          </a:p>
          <a:p>
            <a:r>
              <a:rPr lang="en-GB" sz="2000" dirty="0">
                <a:latin typeface="+mj-lt"/>
              </a:rPr>
              <a:t>severity and location of injury as well as the person’s</a:t>
            </a:r>
          </a:p>
          <a:p>
            <a:r>
              <a:rPr lang="en-GB" sz="2000" dirty="0">
                <a:latin typeface="+mj-lt"/>
              </a:rPr>
              <a:t>pre-injury personality and abilities. The extent of</a:t>
            </a:r>
          </a:p>
          <a:p>
            <a:r>
              <a:rPr lang="en-GB" sz="2000" dirty="0">
                <a:latin typeface="+mj-lt"/>
              </a:rPr>
              <a:t>some changes may only become apparent as time</a:t>
            </a:r>
          </a:p>
          <a:p>
            <a:r>
              <a:rPr lang="en-GB" sz="2000" dirty="0">
                <a:latin typeface="+mj-lt"/>
              </a:rPr>
              <a:t>progresses</a:t>
            </a:r>
            <a:r>
              <a:rPr lang="en-GB" sz="2000" dirty="0" smtClean="0">
                <a:latin typeface="+mj-lt"/>
              </a:rPr>
              <a:t>.</a:t>
            </a:r>
          </a:p>
          <a:p>
            <a:endParaRPr lang="en-GB" sz="2000" dirty="0">
              <a:latin typeface="+mj-lt"/>
            </a:endParaRPr>
          </a:p>
          <a:p>
            <a:endParaRPr lang="en-GB" sz="2000"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971" y="2988301"/>
            <a:ext cx="5759725" cy="3374263"/>
          </a:xfrm>
          <a:prstGeom prst="rect">
            <a:avLst/>
          </a:prstGeom>
        </p:spPr>
      </p:pic>
    </p:spTree>
    <p:extLst>
      <p:ext uri="{BB962C8B-B14F-4D97-AF65-F5344CB8AC3E}">
        <p14:creationId xmlns:p14="http://schemas.microsoft.com/office/powerpoint/2010/main" val="316518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69" y="436605"/>
            <a:ext cx="8715632" cy="5355312"/>
          </a:xfrm>
          <a:prstGeom prst="rect">
            <a:avLst/>
          </a:prstGeom>
        </p:spPr>
        <p:txBody>
          <a:bodyPr wrap="square">
            <a:spAutoFit/>
          </a:bodyPr>
          <a:lstStyle/>
          <a:p>
            <a:r>
              <a:rPr lang="en-GB" b="1" dirty="0" smtClean="0">
                <a:solidFill>
                  <a:schemeClr val="accent1"/>
                </a:solidFill>
              </a:rPr>
              <a:t>Symptoms continued -</a:t>
            </a:r>
          </a:p>
          <a:p>
            <a:r>
              <a:rPr lang="en-GB" b="1" dirty="0" smtClean="0">
                <a:solidFill>
                  <a:schemeClr val="accent1"/>
                </a:solidFill>
                <a:latin typeface="+mj-lt"/>
              </a:rPr>
              <a:t>Cognitive </a:t>
            </a:r>
            <a:r>
              <a:rPr lang="en-GB" b="1" dirty="0">
                <a:solidFill>
                  <a:schemeClr val="accent1"/>
                </a:solidFill>
                <a:latin typeface="+mj-lt"/>
              </a:rPr>
              <a:t>changes </a:t>
            </a:r>
            <a:r>
              <a:rPr lang="en-GB" dirty="0">
                <a:latin typeface="+mj-lt"/>
              </a:rPr>
              <a:t>– alterations in the ability to</a:t>
            </a:r>
          </a:p>
          <a:p>
            <a:r>
              <a:rPr lang="en-GB" dirty="0">
                <a:latin typeface="+mj-lt"/>
              </a:rPr>
              <a:t>think and learn:</a:t>
            </a:r>
          </a:p>
          <a:p>
            <a:r>
              <a:rPr lang="en-GB" dirty="0">
                <a:latin typeface="+mj-lt"/>
              </a:rPr>
              <a:t>• Lack of insight</a:t>
            </a:r>
          </a:p>
          <a:p>
            <a:r>
              <a:rPr lang="en-GB" dirty="0">
                <a:latin typeface="+mj-lt"/>
              </a:rPr>
              <a:t>• Memory problems</a:t>
            </a:r>
          </a:p>
          <a:p>
            <a:r>
              <a:rPr lang="en-GB" dirty="0">
                <a:latin typeface="+mj-lt"/>
              </a:rPr>
              <a:t>• Poor concentration</a:t>
            </a:r>
          </a:p>
          <a:p>
            <a:r>
              <a:rPr lang="en-GB" dirty="0">
                <a:latin typeface="+mj-lt"/>
              </a:rPr>
              <a:t>• Slowed responses</a:t>
            </a:r>
          </a:p>
          <a:p>
            <a:r>
              <a:rPr lang="en-GB" dirty="0">
                <a:latin typeface="+mj-lt"/>
              </a:rPr>
              <a:t>• Poor planning and problem solving</a:t>
            </a:r>
          </a:p>
          <a:p>
            <a:r>
              <a:rPr lang="en-GB" dirty="0">
                <a:latin typeface="+mj-lt"/>
              </a:rPr>
              <a:t>• Inflexibility</a:t>
            </a:r>
          </a:p>
          <a:p>
            <a:r>
              <a:rPr lang="en-GB" dirty="0">
                <a:latin typeface="+mj-lt"/>
              </a:rPr>
              <a:t>• Communication difficulties</a:t>
            </a:r>
          </a:p>
          <a:p>
            <a:r>
              <a:rPr lang="en-GB" b="1" dirty="0">
                <a:solidFill>
                  <a:schemeClr val="accent1"/>
                </a:solidFill>
                <a:latin typeface="+mj-lt"/>
              </a:rPr>
              <a:t>Physical changes</a:t>
            </a:r>
            <a:r>
              <a:rPr lang="en-GB" dirty="0">
                <a:solidFill>
                  <a:schemeClr val="accent1"/>
                </a:solidFill>
                <a:latin typeface="+mj-lt"/>
              </a:rPr>
              <a:t>:</a:t>
            </a:r>
          </a:p>
          <a:p>
            <a:r>
              <a:rPr lang="en-GB" dirty="0">
                <a:latin typeface="+mj-lt"/>
              </a:rPr>
              <a:t>• Fatigue</a:t>
            </a:r>
          </a:p>
          <a:p>
            <a:r>
              <a:rPr lang="en-GB" dirty="0">
                <a:latin typeface="+mj-lt"/>
              </a:rPr>
              <a:t>• Headaches</a:t>
            </a:r>
          </a:p>
          <a:p>
            <a:r>
              <a:rPr lang="en-GB" dirty="0">
                <a:latin typeface="+mj-lt"/>
              </a:rPr>
              <a:t>• Chronic pain</a:t>
            </a:r>
          </a:p>
          <a:p>
            <a:r>
              <a:rPr lang="en-GB" dirty="0">
                <a:latin typeface="+mj-lt"/>
              </a:rPr>
              <a:t>• Loss of taste and smell</a:t>
            </a:r>
          </a:p>
          <a:p>
            <a:r>
              <a:rPr lang="en-GB" dirty="0">
                <a:latin typeface="+mj-lt"/>
              </a:rPr>
              <a:t>• Seizures</a:t>
            </a:r>
          </a:p>
          <a:p>
            <a:r>
              <a:rPr lang="en-GB" dirty="0">
                <a:latin typeface="+mj-lt"/>
              </a:rPr>
              <a:t>• Visual and hearing </a:t>
            </a:r>
            <a:r>
              <a:rPr lang="en-GB" dirty="0" smtClean="0">
                <a:latin typeface="+mj-lt"/>
              </a:rPr>
              <a:t>problems</a:t>
            </a:r>
          </a:p>
          <a:p>
            <a:r>
              <a:rPr lang="en-GB" dirty="0">
                <a:latin typeface="+mj-lt"/>
              </a:rPr>
              <a:t>• Sexual function</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2" y="1229496"/>
            <a:ext cx="4562421" cy="4562421"/>
          </a:xfrm>
          <a:prstGeom prst="rect">
            <a:avLst/>
          </a:prstGeom>
        </p:spPr>
      </p:pic>
    </p:spTree>
    <p:extLst>
      <p:ext uri="{BB962C8B-B14F-4D97-AF65-F5344CB8AC3E}">
        <p14:creationId xmlns:p14="http://schemas.microsoft.com/office/powerpoint/2010/main" val="87849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Disorder of consciousness </a:t>
            </a:r>
            <a:endParaRPr lang="en-GB" dirty="0"/>
          </a:p>
        </p:txBody>
      </p:sp>
      <p:sp>
        <p:nvSpPr>
          <p:cNvPr id="3" name="Content Placeholder 2"/>
          <p:cNvSpPr>
            <a:spLocks noGrp="1"/>
          </p:cNvSpPr>
          <p:nvPr>
            <p:ph idx="1"/>
          </p:nvPr>
        </p:nvSpPr>
        <p:spPr/>
        <p:txBody>
          <a:bodyPr>
            <a:normAutofit fontScale="92500"/>
          </a:bodyPr>
          <a:lstStyle/>
          <a:p>
            <a:r>
              <a:rPr lang="en-GB" dirty="0" smtClean="0"/>
              <a:t>The majority of our patients at Holy Cross have a disorder of consciousness.  This may have been due to Trauma or Hypoxia </a:t>
            </a:r>
          </a:p>
          <a:p>
            <a:r>
              <a:rPr lang="en-GB" dirty="0" smtClean="0"/>
              <a:t>These patients are unable to communicate their needs and preferences in any way and are fully dependent. They require all their needs to be anticipated and met in their best interest. We do not know if they are generating their own thoughts or are stimulus bound. We provide specialised care adhering to the College of Physicians guidelines. Their care follows the same principles of person centred care.</a:t>
            </a:r>
          </a:p>
          <a:p>
            <a:r>
              <a:rPr lang="en-GB" dirty="0" smtClean="0"/>
              <a:t>We provide a structured day which enables times of stimulation and quiet time so the patient is not bombarded by stimuli. The skill of the nursing, care and therapy teams is paramount in managing this group of patients and requires acute clinical observation to identify any complications e.g. infections, increase in spasm or tone etc.</a:t>
            </a:r>
          </a:p>
          <a:p>
            <a:r>
              <a:rPr lang="en-GB" dirty="0" smtClean="0"/>
              <a:t>You will receive further training on this condition and management which will be detailed .</a:t>
            </a:r>
          </a:p>
          <a:p>
            <a:endParaRPr lang="en-GB" dirty="0" smtClean="0"/>
          </a:p>
          <a:p>
            <a:endParaRPr lang="en-GB" dirty="0" smtClean="0"/>
          </a:p>
          <a:p>
            <a:endParaRPr lang="en-GB" dirty="0"/>
          </a:p>
        </p:txBody>
      </p:sp>
    </p:spTree>
    <p:extLst>
      <p:ext uri="{BB962C8B-B14F-4D97-AF65-F5344CB8AC3E}">
        <p14:creationId xmlns:p14="http://schemas.microsoft.com/office/powerpoint/2010/main" val="3385670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301578" y="286604"/>
            <a:ext cx="9854102" cy="990262"/>
          </a:xfrm>
        </p:spPr>
        <p:txBody>
          <a:bodyPr/>
          <a:lstStyle/>
          <a:p>
            <a:pPr eaLnBrk="1" hangingPunct="1">
              <a:defRPr/>
            </a:pPr>
            <a:r>
              <a:rPr lang="en-GB" dirty="0" smtClean="0"/>
              <a:t>MULTIPLE SCLEROSIS</a:t>
            </a:r>
          </a:p>
        </p:txBody>
      </p:sp>
      <p:sp>
        <p:nvSpPr>
          <p:cNvPr id="17413" name="Rectangle 5"/>
          <p:cNvSpPr>
            <a:spLocks noGrp="1" noChangeArrowheads="1"/>
          </p:cNvSpPr>
          <p:nvPr>
            <p:ph sz="half" idx="1"/>
          </p:nvPr>
        </p:nvSpPr>
        <p:spPr>
          <a:xfrm>
            <a:off x="1981200" y="1869989"/>
            <a:ext cx="4114800" cy="4438736"/>
          </a:xfrm>
        </p:spPr>
        <p:txBody>
          <a:bodyPr>
            <a:normAutofit fontScale="92500" lnSpcReduction="10000"/>
          </a:bodyPr>
          <a:lstStyle/>
          <a:p>
            <a:pPr eaLnBrk="1" hangingPunct="1">
              <a:lnSpc>
                <a:spcPct val="80000"/>
              </a:lnSpc>
              <a:defRPr/>
            </a:pPr>
            <a:r>
              <a:rPr lang="en-US" sz="2000" dirty="0">
                <a:latin typeface="+mj-lt"/>
              </a:rPr>
              <a:t>Most common disabling neurological condition affecting young adults</a:t>
            </a:r>
          </a:p>
          <a:p>
            <a:pPr eaLnBrk="1" hangingPunct="1">
              <a:lnSpc>
                <a:spcPct val="80000"/>
              </a:lnSpc>
              <a:defRPr/>
            </a:pPr>
            <a:r>
              <a:rPr lang="en-US" sz="2000" dirty="0">
                <a:latin typeface="+mj-lt"/>
              </a:rPr>
              <a:t>Approximately </a:t>
            </a:r>
            <a:r>
              <a:rPr lang="en-US" sz="2000" u="sng" dirty="0">
                <a:latin typeface="+mj-lt"/>
              </a:rPr>
              <a:t>85,000</a:t>
            </a:r>
            <a:r>
              <a:rPr lang="en-US" sz="2000" dirty="0">
                <a:latin typeface="+mj-lt"/>
              </a:rPr>
              <a:t> people in the UK have MS</a:t>
            </a:r>
          </a:p>
          <a:p>
            <a:pPr eaLnBrk="1" hangingPunct="1">
              <a:lnSpc>
                <a:spcPct val="80000"/>
              </a:lnSpc>
              <a:defRPr/>
            </a:pPr>
            <a:r>
              <a:rPr lang="en-US" sz="2000" dirty="0">
                <a:latin typeface="+mj-lt"/>
              </a:rPr>
              <a:t>Result of damage to </a:t>
            </a:r>
            <a:r>
              <a:rPr lang="en-US" sz="2000" u="sng" dirty="0">
                <a:latin typeface="+mj-lt"/>
              </a:rPr>
              <a:t>myelin</a:t>
            </a:r>
            <a:r>
              <a:rPr lang="en-US" sz="2000" dirty="0">
                <a:latin typeface="+mj-lt"/>
              </a:rPr>
              <a:t> – a protective sheath surrounding nerve fibres of the central nervous system</a:t>
            </a:r>
          </a:p>
          <a:p>
            <a:pPr eaLnBrk="1" hangingPunct="1">
              <a:lnSpc>
                <a:spcPct val="80000"/>
              </a:lnSpc>
              <a:defRPr/>
            </a:pPr>
            <a:r>
              <a:rPr lang="en-US" sz="2000" dirty="0">
                <a:latin typeface="+mj-lt"/>
              </a:rPr>
              <a:t>Damage interferes with messages between brain and other parts of the body</a:t>
            </a:r>
          </a:p>
          <a:p>
            <a:pPr eaLnBrk="1" hangingPunct="1">
              <a:lnSpc>
                <a:spcPct val="80000"/>
              </a:lnSpc>
              <a:defRPr/>
            </a:pPr>
            <a:r>
              <a:rPr lang="en-US" sz="2000" dirty="0">
                <a:latin typeface="+mj-lt"/>
              </a:rPr>
              <a:t>Some people have periods of relapse and remission</a:t>
            </a:r>
          </a:p>
          <a:p>
            <a:pPr eaLnBrk="1" hangingPunct="1">
              <a:lnSpc>
                <a:spcPct val="80000"/>
              </a:lnSpc>
              <a:defRPr/>
            </a:pPr>
            <a:r>
              <a:rPr lang="en-US" sz="2000" dirty="0">
                <a:latin typeface="+mj-lt"/>
              </a:rPr>
              <a:t>In </a:t>
            </a:r>
            <a:r>
              <a:rPr lang="en-US" sz="2000" dirty="0" smtClean="0">
                <a:latin typeface="+mj-lt"/>
              </a:rPr>
              <a:t>others, </a:t>
            </a:r>
            <a:r>
              <a:rPr lang="en-US" sz="2000" dirty="0">
                <a:latin typeface="+mj-lt"/>
              </a:rPr>
              <a:t>the disease has a progressive pattern</a:t>
            </a:r>
          </a:p>
          <a:p>
            <a:pPr eaLnBrk="1" hangingPunct="1">
              <a:lnSpc>
                <a:spcPct val="80000"/>
              </a:lnSpc>
              <a:defRPr/>
            </a:pPr>
            <a:r>
              <a:rPr lang="en-US" sz="2000" dirty="0">
                <a:latin typeface="+mj-lt"/>
              </a:rPr>
              <a:t>It makes life unpredictable for all</a:t>
            </a:r>
            <a:endParaRPr lang="en-GB" sz="2000" dirty="0">
              <a:latin typeface="+mj-lt"/>
            </a:endParaRPr>
          </a:p>
        </p:txBody>
      </p:sp>
      <p:pic>
        <p:nvPicPr>
          <p:cNvPr id="30724" name="Picture 7" descr="myeli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441406" y="2191265"/>
            <a:ext cx="3547870" cy="41174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883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
            </a:r>
            <a:br>
              <a:rPr lang="en-GB" dirty="0" smtClean="0"/>
            </a:br>
            <a:r>
              <a:rPr lang="en-GB" dirty="0"/>
              <a:t>Management of MS </a:t>
            </a:r>
            <a:br>
              <a:rPr lang="en-GB" dirty="0"/>
            </a:br>
            <a:r>
              <a:rPr lang="en-GB" sz="2700" dirty="0"/>
              <a:t>The condition is managed according to the severity of the disease and the presenting </a:t>
            </a:r>
            <a:r>
              <a:rPr lang="en-GB" sz="2700" dirty="0" smtClean="0"/>
              <a:t>symptoms.</a:t>
            </a:r>
            <a:r>
              <a:rPr lang="en-GB" sz="2700" dirty="0"/>
              <a:t/>
            </a:r>
            <a:br>
              <a:rPr lang="en-GB" sz="2700" dirty="0"/>
            </a:br>
            <a:r>
              <a:rPr lang="en-GB" dirty="0"/>
              <a:t/>
            </a:r>
            <a:br>
              <a:rPr lang="en-GB" dirty="0"/>
            </a:br>
            <a:endParaRPr lang="en-GB" dirty="0"/>
          </a:p>
        </p:txBody>
      </p:sp>
      <p:sp>
        <p:nvSpPr>
          <p:cNvPr id="8" name="Content Placeholder 7"/>
          <p:cNvSpPr>
            <a:spLocks noGrp="1"/>
          </p:cNvSpPr>
          <p:nvPr>
            <p:ph idx="1"/>
          </p:nvPr>
        </p:nvSpPr>
        <p:spPr/>
        <p:txBody>
          <a:bodyPr>
            <a:normAutofit fontScale="85000" lnSpcReduction="20000"/>
          </a:bodyPr>
          <a:lstStyle/>
          <a:p>
            <a:pPr marL="0" indent="0">
              <a:buNone/>
            </a:pPr>
            <a:r>
              <a:rPr lang="en-GB" sz="2400" dirty="0" smtClean="0">
                <a:latin typeface="+mj-lt"/>
              </a:rPr>
              <a:t>Nurses and Therapists play a Key role in helping the person with MS manage there condition and provide intervention as and when needed not all people with MS will require the same level of intervention or experience the same symptoms .</a:t>
            </a:r>
          </a:p>
          <a:p>
            <a:pPr marL="0" indent="0">
              <a:buNone/>
            </a:pPr>
            <a:r>
              <a:rPr lang="en-GB" sz="2400" dirty="0" smtClean="0">
                <a:solidFill>
                  <a:schemeClr val="bg1"/>
                </a:solidFill>
                <a:latin typeface="+mj-lt"/>
              </a:rPr>
              <a:t> </a:t>
            </a:r>
          </a:p>
          <a:p>
            <a:pPr marL="0" indent="0">
              <a:buNone/>
            </a:pPr>
            <a:r>
              <a:rPr lang="en-GB" dirty="0" smtClean="0"/>
              <a:t>  Co ordination affecting upper and lower limbs –immobility </a:t>
            </a:r>
          </a:p>
          <a:p>
            <a:pPr marL="0" indent="0">
              <a:buNone/>
            </a:pPr>
            <a:r>
              <a:rPr lang="en-GB" dirty="0" smtClean="0"/>
              <a:t>  Fatigue – education in the pacing of activity to manage a lifestyle </a:t>
            </a:r>
          </a:p>
          <a:p>
            <a:pPr marL="0" indent="0">
              <a:buNone/>
            </a:pPr>
            <a:r>
              <a:rPr lang="en-GB" dirty="0" smtClean="0"/>
              <a:t>  Continence – Infections and Bladder/Bowel control</a:t>
            </a:r>
          </a:p>
          <a:p>
            <a:pPr marL="0" indent="0">
              <a:buNone/>
            </a:pPr>
            <a:r>
              <a:rPr lang="en-GB" dirty="0" smtClean="0"/>
              <a:t>  Mobility – dependency equipment </a:t>
            </a:r>
          </a:p>
          <a:p>
            <a:pPr marL="0" indent="0">
              <a:buNone/>
            </a:pPr>
            <a:r>
              <a:rPr lang="en-GB" dirty="0" smtClean="0"/>
              <a:t> Posture - positioning, seating – equipment </a:t>
            </a:r>
          </a:p>
          <a:p>
            <a:pPr marL="0" indent="0">
              <a:buNone/>
            </a:pPr>
            <a:r>
              <a:rPr lang="en-GB" dirty="0" smtClean="0"/>
              <a:t> Skin integrity –pressure areas </a:t>
            </a:r>
          </a:p>
          <a:p>
            <a:pPr marL="0" indent="0">
              <a:buNone/>
            </a:pPr>
            <a:r>
              <a:rPr lang="en-GB" dirty="0" smtClean="0"/>
              <a:t> Communication-strategies  – equipment  </a:t>
            </a:r>
          </a:p>
          <a:p>
            <a:pPr marL="0" indent="0">
              <a:buNone/>
            </a:pPr>
            <a:r>
              <a:rPr lang="en-GB" dirty="0" smtClean="0"/>
              <a:t> Spasticity management  - medication </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364124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mn-lt"/>
              </a:rPr>
              <a:t>Management of MS </a:t>
            </a:r>
            <a:endParaRPr lang="en-GB" sz="2800" dirty="0">
              <a:latin typeface="+mn-lt"/>
            </a:endParaRPr>
          </a:p>
        </p:txBody>
      </p:sp>
      <p:sp>
        <p:nvSpPr>
          <p:cNvPr id="3" name="Content Placeholder 2"/>
          <p:cNvSpPr>
            <a:spLocks noGrp="1"/>
          </p:cNvSpPr>
          <p:nvPr>
            <p:ph idx="1"/>
          </p:nvPr>
        </p:nvSpPr>
        <p:spPr/>
        <p:txBody>
          <a:bodyPr>
            <a:normAutofit/>
          </a:bodyPr>
          <a:lstStyle/>
          <a:p>
            <a:pPr marL="0" indent="0">
              <a:buNone/>
            </a:pPr>
            <a:r>
              <a:rPr lang="en-GB" dirty="0" smtClean="0"/>
              <a:t>Swallowing – eating and drinking modified diet – PEG </a:t>
            </a:r>
          </a:p>
          <a:p>
            <a:pPr marL="0" indent="0">
              <a:buNone/>
            </a:pPr>
            <a:r>
              <a:rPr lang="en-GB" dirty="0" smtClean="0"/>
              <a:t>Medication – regular reviews of medication by Neurologist to manage condition</a:t>
            </a:r>
          </a:p>
          <a:p>
            <a:pPr marL="0" indent="0">
              <a:buNone/>
            </a:pPr>
            <a:r>
              <a:rPr lang="en-GB" dirty="0" smtClean="0"/>
              <a:t>Psychological support – episodes of Depression and euphoria – emotional lability </a:t>
            </a:r>
          </a:p>
          <a:p>
            <a:endParaRPr lang="en-GB" dirty="0" smtClean="0"/>
          </a:p>
          <a:p>
            <a:pPr marL="0" indent="0">
              <a:buNone/>
            </a:pPr>
            <a:r>
              <a:rPr lang="en-GB" dirty="0" smtClean="0">
                <a:solidFill>
                  <a:schemeClr val="accent1"/>
                </a:solidFill>
              </a:rPr>
              <a:t>Long term support from a nurse clinical specialist  for MS –advice on benefits, working, environment – How to live with the disease .Some peoples Disease process is very progressive and will require end stage care either in their own homes or in  a care/hospital setting dependent on the presenting clinical picture.</a:t>
            </a:r>
            <a:endParaRPr lang="en-GB" dirty="0">
              <a:solidFill>
                <a:schemeClr val="accent1"/>
              </a:solidFill>
            </a:endParaRPr>
          </a:p>
        </p:txBody>
      </p:sp>
    </p:spTree>
    <p:extLst>
      <p:ext uri="{BB962C8B-B14F-4D97-AF65-F5344CB8AC3E}">
        <p14:creationId xmlns:p14="http://schemas.microsoft.com/office/powerpoint/2010/main" val="818348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n-GB" dirty="0" smtClean="0"/>
              <a:t>MOTOR NEURONE DISEASE</a:t>
            </a:r>
          </a:p>
        </p:txBody>
      </p:sp>
      <p:pic>
        <p:nvPicPr>
          <p:cNvPr id="31748" name="Picture 7" descr="Diagram showing upper and lower motor neuron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820564" y="2011680"/>
            <a:ext cx="3556554" cy="4206240"/>
          </a:xfrm>
          <a:noFill/>
          <a:extLst>
            <a:ext uri="{909E8E84-426E-40DD-AFC4-6F175D3DCCD1}">
              <a14:hiddenFill xmlns:a14="http://schemas.microsoft.com/office/drawing/2010/main">
                <a:solidFill>
                  <a:srgbClr val="FFFFFF"/>
                </a:solidFill>
              </a14:hiddenFill>
            </a:ext>
          </a:extLst>
        </p:spPr>
      </p:pic>
      <p:sp>
        <p:nvSpPr>
          <p:cNvPr id="19462" name="Rectangle 6"/>
          <p:cNvSpPr>
            <a:spLocks noGrp="1" noChangeArrowheads="1"/>
          </p:cNvSpPr>
          <p:nvPr>
            <p:ph sz="half" idx="2"/>
          </p:nvPr>
        </p:nvSpPr>
        <p:spPr/>
        <p:txBody>
          <a:bodyPr>
            <a:normAutofit/>
          </a:bodyPr>
          <a:lstStyle/>
          <a:p>
            <a:pPr eaLnBrk="1" hangingPunct="1">
              <a:defRPr/>
            </a:pPr>
            <a:r>
              <a:rPr lang="en-US" sz="2400" dirty="0">
                <a:latin typeface="+mj-lt"/>
              </a:rPr>
              <a:t>Progressive </a:t>
            </a:r>
            <a:r>
              <a:rPr lang="en-US" sz="2400" dirty="0" err="1">
                <a:latin typeface="+mj-lt"/>
              </a:rPr>
              <a:t>neuro</a:t>
            </a:r>
            <a:r>
              <a:rPr lang="en-US" sz="2400" dirty="0">
                <a:latin typeface="+mj-lt"/>
              </a:rPr>
              <a:t>-degenerative disease</a:t>
            </a:r>
          </a:p>
          <a:p>
            <a:pPr eaLnBrk="1" hangingPunct="1">
              <a:defRPr/>
            </a:pPr>
            <a:r>
              <a:rPr lang="en-US" sz="2400" dirty="0">
                <a:latin typeface="+mj-lt"/>
              </a:rPr>
              <a:t>Attacks upper and lower motor neurones</a:t>
            </a:r>
          </a:p>
          <a:p>
            <a:pPr eaLnBrk="1" hangingPunct="1">
              <a:defRPr/>
            </a:pPr>
            <a:r>
              <a:rPr lang="en-US" sz="2400" dirty="0" smtClean="0">
                <a:latin typeface="+mj-lt"/>
              </a:rPr>
              <a:t>Leads to increasing weakness and wasting of muscles, loss of mobility and difficulties with speech, swallowing and breathing</a:t>
            </a:r>
            <a:endParaRPr lang="en-GB" sz="2400" dirty="0">
              <a:latin typeface="+mj-lt"/>
            </a:endParaRPr>
          </a:p>
        </p:txBody>
      </p:sp>
    </p:spTree>
    <p:extLst>
      <p:ext uri="{BB962C8B-B14F-4D97-AF65-F5344CB8AC3E}">
        <p14:creationId xmlns:p14="http://schemas.microsoft.com/office/powerpoint/2010/main" val="701049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121" y="362465"/>
            <a:ext cx="5354135" cy="5762368"/>
          </a:xfrm>
          <a:prstGeom prst="rect">
            <a:avLst/>
          </a:prstGeom>
        </p:spPr>
      </p:pic>
    </p:spTree>
    <p:extLst>
      <p:ext uri="{BB962C8B-B14F-4D97-AF65-F5344CB8AC3E}">
        <p14:creationId xmlns:p14="http://schemas.microsoft.com/office/powerpoint/2010/main" val="2916502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Neurone Disease </a:t>
            </a:r>
            <a:endParaRPr lang="en-GB" dirty="0"/>
          </a:p>
        </p:txBody>
      </p:sp>
      <p:sp>
        <p:nvSpPr>
          <p:cNvPr id="3" name="Content Placeholder 2"/>
          <p:cNvSpPr>
            <a:spLocks noGrp="1"/>
          </p:cNvSpPr>
          <p:nvPr>
            <p:ph sz="half" idx="1"/>
          </p:nvPr>
        </p:nvSpPr>
        <p:spPr>
          <a:xfrm>
            <a:off x="1188720" y="1845735"/>
            <a:ext cx="4937760" cy="4023360"/>
          </a:xfrm>
        </p:spPr>
        <p:txBody>
          <a:bodyPr>
            <a:normAutofit fontScale="92500" lnSpcReduction="10000"/>
          </a:bodyPr>
          <a:lstStyle/>
          <a:p>
            <a:pPr marL="0" indent="0">
              <a:buNone/>
            </a:pPr>
            <a:r>
              <a:rPr lang="en-GB" dirty="0" smtClean="0">
                <a:solidFill>
                  <a:schemeClr val="accent1"/>
                </a:solidFill>
                <a:latin typeface="+mj-lt"/>
              </a:rPr>
              <a:t>MND is an umbrella term for Amyotrophic Lateral Sclerosis, Progressive Bulbar Palsy, Progressive muscular dystrophy and Primary lateral sclerosis.</a:t>
            </a:r>
          </a:p>
          <a:p>
            <a:pPr marL="0" indent="0">
              <a:buNone/>
            </a:pPr>
            <a:r>
              <a:rPr lang="en-GB" dirty="0" smtClean="0">
                <a:solidFill>
                  <a:schemeClr val="accent1"/>
                </a:solidFill>
                <a:latin typeface="+mj-lt"/>
              </a:rPr>
              <a:t>Men are more commonly affected than Women </a:t>
            </a:r>
          </a:p>
          <a:p>
            <a:pPr marL="0" indent="0">
              <a:buNone/>
            </a:pPr>
            <a:r>
              <a:rPr lang="en-GB" dirty="0" smtClean="0">
                <a:solidFill>
                  <a:schemeClr val="accent1"/>
                </a:solidFill>
                <a:latin typeface="+mj-lt"/>
              </a:rPr>
              <a:t>More than 50% of people diagnosed die within 3 years </a:t>
            </a:r>
          </a:p>
          <a:p>
            <a:pPr marL="0" indent="0">
              <a:buNone/>
            </a:pPr>
            <a:r>
              <a:rPr lang="en-GB" dirty="0" smtClean="0">
                <a:solidFill>
                  <a:schemeClr val="accent1"/>
                </a:solidFill>
                <a:latin typeface="+mj-lt"/>
              </a:rPr>
              <a:t>A higher incident is recorded  in those with a family history – indications of genetic in 5-10% of those diagnosed.</a:t>
            </a:r>
            <a:endParaRPr lang="en-GB" dirty="0">
              <a:solidFill>
                <a:schemeClr val="accent1"/>
              </a:solidFill>
              <a:latin typeface="+mj-lt"/>
            </a:endParaRPr>
          </a:p>
        </p:txBody>
      </p:sp>
      <p:sp>
        <p:nvSpPr>
          <p:cNvPr id="4" name="Content Placeholder 3"/>
          <p:cNvSpPr>
            <a:spLocks noGrp="1"/>
          </p:cNvSpPr>
          <p:nvPr>
            <p:ph sz="half" idx="2"/>
          </p:nvPr>
        </p:nvSpPr>
        <p:spPr>
          <a:xfrm>
            <a:off x="6172200" y="1960606"/>
            <a:ext cx="5105400" cy="3830594"/>
          </a:xfrm>
        </p:spPr>
        <p:txBody>
          <a:bodyPr>
            <a:normAutofit fontScale="92500" lnSpcReduction="10000"/>
          </a:bodyPr>
          <a:lstStyle/>
          <a:p>
            <a:r>
              <a:rPr lang="en-GB" dirty="0" smtClean="0">
                <a:latin typeface="+mj-lt"/>
              </a:rPr>
              <a:t>Symptoms can include -</a:t>
            </a:r>
          </a:p>
          <a:p>
            <a:r>
              <a:rPr lang="en-GB" dirty="0" smtClean="0">
                <a:latin typeface="+mj-lt"/>
              </a:rPr>
              <a:t>Impaired swallow </a:t>
            </a:r>
          </a:p>
          <a:p>
            <a:r>
              <a:rPr lang="en-GB" dirty="0" smtClean="0">
                <a:latin typeface="+mj-lt"/>
              </a:rPr>
              <a:t>Psychological lability, Anxiety </a:t>
            </a:r>
          </a:p>
          <a:p>
            <a:r>
              <a:rPr lang="en-GB" dirty="0" smtClean="0">
                <a:latin typeface="+mj-lt"/>
              </a:rPr>
              <a:t>Cramps, pain </a:t>
            </a:r>
          </a:p>
          <a:p>
            <a:r>
              <a:rPr lang="en-GB" dirty="0" smtClean="0">
                <a:latin typeface="+mj-lt"/>
              </a:rPr>
              <a:t>Spasticity </a:t>
            </a:r>
          </a:p>
          <a:p>
            <a:r>
              <a:rPr lang="en-GB" dirty="0" smtClean="0">
                <a:latin typeface="+mj-lt"/>
              </a:rPr>
              <a:t>Speech difficulties </a:t>
            </a:r>
          </a:p>
          <a:p>
            <a:r>
              <a:rPr lang="en-GB" dirty="0" smtClean="0">
                <a:latin typeface="+mj-lt"/>
              </a:rPr>
              <a:t>Insomnia </a:t>
            </a:r>
          </a:p>
          <a:p>
            <a:r>
              <a:rPr lang="en-GB" dirty="0" smtClean="0">
                <a:latin typeface="+mj-lt"/>
              </a:rPr>
              <a:t>Respiratory Distress  </a:t>
            </a:r>
          </a:p>
          <a:p>
            <a:r>
              <a:rPr lang="en-GB" dirty="0" smtClean="0">
                <a:latin typeface="+mj-lt"/>
              </a:rPr>
              <a:t>Reduced Muscle power, immobility </a:t>
            </a:r>
            <a:endParaRPr lang="en-GB" dirty="0">
              <a:latin typeface="+mj-lt"/>
            </a:endParaRPr>
          </a:p>
        </p:txBody>
      </p:sp>
    </p:spTree>
    <p:extLst>
      <p:ext uri="{BB962C8B-B14F-4D97-AF65-F5344CB8AC3E}">
        <p14:creationId xmlns:p14="http://schemas.microsoft.com/office/powerpoint/2010/main" val="262247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Neurological conditions managed at </a:t>
            </a:r>
            <a:br>
              <a:rPr lang="en-GB" dirty="0" smtClean="0"/>
            </a:br>
            <a:r>
              <a:rPr lang="en-GB" dirty="0" smtClean="0"/>
              <a:t>Holy Cross </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endParaRPr lang="en-GB" dirty="0" smtClean="0"/>
          </a:p>
          <a:p>
            <a:r>
              <a:rPr lang="en-GB" sz="3100" dirty="0" smtClean="0"/>
              <a:t>Stroke-Cerebral Vascular Accident </a:t>
            </a:r>
            <a:endParaRPr lang="en-GB" sz="3100" dirty="0"/>
          </a:p>
          <a:p>
            <a:r>
              <a:rPr lang="en-GB" sz="2900" dirty="0" smtClean="0"/>
              <a:t>Acquired Brain Injury  -Traumatic and Hypoxic</a:t>
            </a:r>
          </a:p>
          <a:p>
            <a:r>
              <a:rPr lang="en-GB" sz="2900" dirty="0" smtClean="0"/>
              <a:t>Muscular Dystrophy </a:t>
            </a:r>
          </a:p>
          <a:p>
            <a:r>
              <a:rPr lang="en-GB" sz="2900" dirty="0" smtClean="0"/>
              <a:t>Multiple Sclerosis </a:t>
            </a:r>
          </a:p>
          <a:p>
            <a:pPr lvl="0"/>
            <a:r>
              <a:rPr lang="en-GB" sz="2900" dirty="0"/>
              <a:t>Motor Neurone Disease </a:t>
            </a:r>
            <a:endParaRPr lang="en-GB" sz="2900" dirty="0" smtClean="0"/>
          </a:p>
          <a:p>
            <a:r>
              <a:rPr lang="en-GB" sz="2900" dirty="0"/>
              <a:t>Spinal Cord Injury</a:t>
            </a:r>
          </a:p>
          <a:p>
            <a:r>
              <a:rPr lang="en-GB" sz="2900" dirty="0" err="1" smtClean="0"/>
              <a:t>Guillain</a:t>
            </a:r>
            <a:r>
              <a:rPr lang="en-GB" sz="2900" dirty="0" smtClean="0"/>
              <a:t> Barre Syndrome </a:t>
            </a:r>
          </a:p>
          <a:p>
            <a:r>
              <a:rPr lang="en-GB" sz="2900" dirty="0" smtClean="0"/>
              <a:t>Hydrocephalus</a:t>
            </a:r>
          </a:p>
          <a:p>
            <a:r>
              <a:rPr lang="en-GB" sz="2900" dirty="0" smtClean="0"/>
              <a:t>Epilepsy</a:t>
            </a:r>
          </a:p>
          <a:p>
            <a:endParaRPr lang="en-GB" dirty="0" smtClean="0"/>
          </a:p>
          <a:p>
            <a:endParaRPr lang="en-GB" dirty="0"/>
          </a:p>
        </p:txBody>
      </p:sp>
    </p:spTree>
    <p:extLst>
      <p:ext uri="{BB962C8B-B14F-4D97-AF65-F5344CB8AC3E}">
        <p14:creationId xmlns:p14="http://schemas.microsoft.com/office/powerpoint/2010/main" val="2562632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6821" y="1136822"/>
            <a:ext cx="9457038" cy="3970318"/>
          </a:xfrm>
          <a:prstGeom prst="rect">
            <a:avLst/>
          </a:prstGeom>
        </p:spPr>
        <p:txBody>
          <a:bodyPr wrap="square">
            <a:spAutoFit/>
          </a:bodyPr>
          <a:lstStyle/>
          <a:p>
            <a:r>
              <a:rPr lang="en-GB" dirty="0" smtClean="0"/>
              <a:t>The </a:t>
            </a:r>
            <a:r>
              <a:rPr lang="en-GB" dirty="0"/>
              <a:t>muscles first affected tend to be those in the hands, feet and mouth, dependent on which </a:t>
            </a:r>
            <a:r>
              <a:rPr lang="en-GB" dirty="0" smtClean="0"/>
              <a:t>type  </a:t>
            </a:r>
            <a:r>
              <a:rPr lang="en-GB" dirty="0"/>
              <a:t>of the disease </a:t>
            </a:r>
            <a:r>
              <a:rPr lang="en-GB" dirty="0" smtClean="0"/>
              <a:t>the patient has been  </a:t>
            </a:r>
            <a:r>
              <a:rPr lang="en-GB" dirty="0"/>
              <a:t>diagnosed with</a:t>
            </a:r>
            <a:r>
              <a:rPr lang="en-GB" dirty="0" smtClean="0"/>
              <a:t>.</a:t>
            </a:r>
          </a:p>
          <a:p>
            <a:endParaRPr lang="en-GB" dirty="0"/>
          </a:p>
          <a:p>
            <a:r>
              <a:rPr lang="en-GB" dirty="0" smtClean="0"/>
              <a:t>MND </a:t>
            </a:r>
            <a:r>
              <a:rPr lang="en-GB" dirty="0"/>
              <a:t>does not usually affect the senses (sight, sound, touch) or the bladder and bowel</a:t>
            </a:r>
            <a:r>
              <a:rPr lang="en-GB" dirty="0" smtClean="0"/>
              <a:t>.</a:t>
            </a:r>
          </a:p>
          <a:p>
            <a:endParaRPr lang="en-GB" dirty="0" smtClean="0"/>
          </a:p>
          <a:p>
            <a:r>
              <a:rPr lang="en-GB" dirty="0" smtClean="0"/>
              <a:t> Some </a:t>
            </a:r>
            <a:r>
              <a:rPr lang="en-GB" dirty="0"/>
              <a:t>people may experience changes in thinking and behaviour, often referred to as cognitive impairment, but only a few will experience severe cognitive change</a:t>
            </a:r>
            <a:r>
              <a:rPr lang="en-GB" dirty="0" smtClean="0"/>
              <a:t>.</a:t>
            </a:r>
          </a:p>
          <a:p>
            <a:endParaRPr lang="en-GB" dirty="0"/>
          </a:p>
          <a:p>
            <a:r>
              <a:rPr lang="en-GB" dirty="0" smtClean="0"/>
              <a:t>The </a:t>
            </a:r>
            <a:r>
              <a:rPr lang="en-GB" dirty="0"/>
              <a:t>effects of MND can vary enormously from person to person, from the presenting </a:t>
            </a:r>
            <a:r>
              <a:rPr lang="en-GB" dirty="0" smtClean="0"/>
              <a:t>symptom's, </a:t>
            </a:r>
            <a:r>
              <a:rPr lang="en-GB" dirty="0"/>
              <a:t>and the rate and pattern of the disease progression, to the length of survival time after </a:t>
            </a:r>
            <a:r>
              <a:rPr lang="en-GB" dirty="0" smtClean="0"/>
              <a:t>diagnosis</a:t>
            </a:r>
          </a:p>
          <a:p>
            <a:endParaRPr lang="en-GB" dirty="0">
              <a:effectLst/>
            </a:endParaRPr>
          </a:p>
          <a:p>
            <a:r>
              <a:rPr lang="en-GB" dirty="0" smtClean="0">
                <a:solidFill>
                  <a:schemeClr val="accent1"/>
                </a:solidFill>
              </a:rPr>
              <a:t>The  management of the disease is directly related to the presentation of the symptoms the person is experiencing and the stage /advancement of the disease. The MDT work together to provide the interventions to meet these needs in all care domains.</a:t>
            </a:r>
            <a:endParaRPr lang="en-GB" dirty="0">
              <a:solidFill>
                <a:schemeClr val="accent1"/>
              </a:solidFill>
              <a:effectLst/>
            </a:endParaRPr>
          </a:p>
        </p:txBody>
      </p:sp>
    </p:spTree>
    <p:extLst>
      <p:ext uri="{BB962C8B-B14F-4D97-AF65-F5344CB8AC3E}">
        <p14:creationId xmlns:p14="http://schemas.microsoft.com/office/powerpoint/2010/main" val="4040303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032" y="790832"/>
            <a:ext cx="9284044" cy="6524863"/>
          </a:xfrm>
          <a:prstGeom prst="rect">
            <a:avLst/>
          </a:prstGeom>
        </p:spPr>
        <p:txBody>
          <a:bodyPr wrap="square">
            <a:spAutoFit/>
          </a:bodyPr>
          <a:lstStyle/>
          <a:p>
            <a:endParaRPr lang="en-GB" b="1" dirty="0" smtClean="0">
              <a:solidFill>
                <a:schemeClr val="accent1"/>
              </a:solidFill>
            </a:endParaRPr>
          </a:p>
          <a:p>
            <a:pPr algn="ctr"/>
            <a:r>
              <a:rPr lang="en-GB" sz="4000" b="1" dirty="0" smtClean="0">
                <a:solidFill>
                  <a:schemeClr val="accent1"/>
                </a:solidFill>
              </a:rPr>
              <a:t>Muscular </a:t>
            </a:r>
            <a:r>
              <a:rPr lang="en-GB" sz="4000" b="1" dirty="0" err="1" smtClean="0">
                <a:solidFill>
                  <a:schemeClr val="accent1"/>
                </a:solidFill>
              </a:rPr>
              <a:t>Dystrophie’s</a:t>
            </a:r>
            <a:r>
              <a:rPr lang="en-GB" sz="4000" b="1" dirty="0" smtClean="0">
                <a:solidFill>
                  <a:schemeClr val="accent1"/>
                </a:solidFill>
              </a:rPr>
              <a:t> </a:t>
            </a:r>
            <a:endParaRPr lang="en-GB" sz="4000" b="1" dirty="0">
              <a:solidFill>
                <a:schemeClr val="accent1"/>
              </a:solidFill>
            </a:endParaRPr>
          </a:p>
          <a:p>
            <a:r>
              <a:rPr lang="en-GB" b="1" dirty="0" smtClean="0">
                <a:solidFill>
                  <a:schemeClr val="accent1"/>
                </a:solidFill>
              </a:rPr>
              <a:t>The </a:t>
            </a:r>
            <a:r>
              <a:rPr lang="en-GB" b="1" dirty="0">
                <a:solidFill>
                  <a:schemeClr val="accent1"/>
                </a:solidFill>
              </a:rPr>
              <a:t>muscular dystrophies (MD) are a group of inherited genetic conditions that gradually cause the muscles to weaken, leading to an increasing level of disability</a:t>
            </a:r>
            <a:r>
              <a:rPr lang="en-GB" b="1" dirty="0" smtClean="0">
                <a:solidFill>
                  <a:schemeClr val="accent1"/>
                </a:solidFill>
              </a:rPr>
              <a:t>.</a:t>
            </a:r>
          </a:p>
          <a:p>
            <a:endParaRPr lang="en-GB" b="1" dirty="0">
              <a:solidFill>
                <a:schemeClr val="bg1"/>
              </a:solidFill>
            </a:endParaRPr>
          </a:p>
          <a:p>
            <a:endParaRPr lang="en-GB" dirty="0">
              <a:solidFill>
                <a:schemeClr val="bg1"/>
              </a:solidFill>
            </a:endParaRPr>
          </a:p>
          <a:p>
            <a:r>
              <a:rPr lang="en-GB" dirty="0"/>
              <a:t>MD is a progressive condition, which means it gets worse over time. It often begins by affecting a particular group of muscles, before affecting the muscles more widely.</a:t>
            </a:r>
          </a:p>
          <a:p>
            <a:r>
              <a:rPr lang="en-GB" dirty="0"/>
              <a:t>Some types of MD eventually affect the heart or the muscles used for breathing, at which point the condition becomes life-threatening.</a:t>
            </a:r>
          </a:p>
          <a:p>
            <a:r>
              <a:rPr lang="en-GB" dirty="0"/>
              <a:t>There's no cure for MD, but treatment can help to manage many of the symptoms</a:t>
            </a:r>
            <a:r>
              <a:rPr lang="en-GB" dirty="0" smtClean="0"/>
              <a:t>.</a:t>
            </a:r>
          </a:p>
          <a:p>
            <a:endParaRPr lang="en-GB" dirty="0"/>
          </a:p>
          <a:p>
            <a:r>
              <a:rPr lang="en-GB" b="1" dirty="0">
                <a:solidFill>
                  <a:schemeClr val="accent1"/>
                </a:solidFill>
              </a:rPr>
              <a:t>What causes muscular dystrophy?</a:t>
            </a:r>
          </a:p>
          <a:p>
            <a:r>
              <a:rPr lang="en-GB" dirty="0"/>
              <a:t>MD is caused by changes (mutations) in the genes responsible for the structure and functioning of a person's muscles. </a:t>
            </a:r>
          </a:p>
          <a:p>
            <a:r>
              <a:rPr lang="en-GB" dirty="0"/>
              <a:t>The mutations cause changes in the muscle fibres that interfere with the muscles' ability to function. Over time, this causes increasing disability. </a:t>
            </a:r>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889321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416" y="906162"/>
            <a:ext cx="8938054" cy="3416320"/>
          </a:xfrm>
          <a:prstGeom prst="rect">
            <a:avLst/>
          </a:prstGeom>
        </p:spPr>
        <p:txBody>
          <a:bodyPr wrap="square">
            <a:spAutoFit/>
          </a:bodyPr>
          <a:lstStyle/>
          <a:p>
            <a:r>
              <a:rPr lang="en-GB" b="1" dirty="0">
                <a:solidFill>
                  <a:schemeClr val="accent1"/>
                </a:solidFill>
              </a:rPr>
              <a:t>Types of </a:t>
            </a:r>
            <a:r>
              <a:rPr lang="en-GB" b="1" dirty="0" smtClean="0">
                <a:solidFill>
                  <a:schemeClr val="accent1"/>
                </a:solidFill>
              </a:rPr>
              <a:t>Muscular Dystrophy</a:t>
            </a:r>
          </a:p>
          <a:p>
            <a:endParaRPr lang="en-GB" b="1" dirty="0" smtClean="0"/>
          </a:p>
          <a:p>
            <a:r>
              <a:rPr lang="en-GB" dirty="0" smtClean="0"/>
              <a:t>There </a:t>
            </a:r>
            <a:r>
              <a:rPr lang="en-GB" dirty="0"/>
              <a:t>are many different types of MD, each with somewhat different symptoms. Not all types cause severe disability and many don't affect life expectancy. </a:t>
            </a:r>
          </a:p>
          <a:p>
            <a:r>
              <a:rPr lang="en-GB" dirty="0"/>
              <a:t>Some of the more common types of MD include</a:t>
            </a:r>
            <a:r>
              <a:rPr lang="en-GB" dirty="0" smtClean="0"/>
              <a:t>:</a:t>
            </a:r>
          </a:p>
          <a:p>
            <a:endParaRPr lang="en-GB" dirty="0"/>
          </a:p>
          <a:p>
            <a:r>
              <a:rPr lang="en-GB" b="1" dirty="0"/>
              <a:t>Duchenne MD</a:t>
            </a:r>
            <a:r>
              <a:rPr lang="en-GB" dirty="0"/>
              <a:t> – one of the most common and severe forms, it usually affects boys in early childhood; men with the condition will usually only live into their </a:t>
            </a:r>
            <a:r>
              <a:rPr lang="en-GB" dirty="0" smtClean="0"/>
              <a:t>20’s </a:t>
            </a:r>
            <a:r>
              <a:rPr lang="en-GB" dirty="0"/>
              <a:t>or </a:t>
            </a:r>
            <a:r>
              <a:rPr lang="en-GB" dirty="0" smtClean="0"/>
              <a:t>30’s </a:t>
            </a:r>
          </a:p>
          <a:p>
            <a:pPr>
              <a:buFont typeface="Arial" panose="020B0604020202020204" pitchFamily="34" charset="0"/>
              <a:buChar char="•"/>
            </a:pPr>
            <a:endParaRPr lang="en-GB" dirty="0"/>
          </a:p>
          <a:p>
            <a:pPr>
              <a:buFont typeface="Arial" panose="020B0604020202020204" pitchFamily="34" charset="0"/>
              <a:buChar char="•"/>
            </a:pPr>
            <a:endParaRPr lang="en-GB" dirty="0"/>
          </a:p>
          <a:p>
            <a:r>
              <a:rPr lang="en-GB" b="1" dirty="0" smtClean="0"/>
              <a:t>Myotonic Dystrophy</a:t>
            </a:r>
            <a:r>
              <a:rPr lang="en-GB" dirty="0"/>
              <a:t> – a type of MD that can develop at any age; life expectancy isn't always affected, but people with a severe form of myotonic dystrophy may have shortened lives </a:t>
            </a:r>
          </a:p>
        </p:txBody>
      </p:sp>
    </p:spTree>
    <p:extLst>
      <p:ext uri="{BB962C8B-B14F-4D97-AF65-F5344CB8AC3E}">
        <p14:creationId xmlns:p14="http://schemas.microsoft.com/office/powerpoint/2010/main" val="2366779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746" y="362465"/>
            <a:ext cx="8633254" cy="3416320"/>
          </a:xfrm>
          <a:prstGeom prst="rect">
            <a:avLst/>
          </a:prstGeom>
        </p:spPr>
        <p:txBody>
          <a:bodyPr wrap="square">
            <a:spAutoFit/>
          </a:bodyPr>
          <a:lstStyle/>
          <a:p>
            <a:r>
              <a:rPr lang="en-GB" b="1" dirty="0">
                <a:latin typeface="+mj-lt"/>
              </a:rPr>
              <a:t>Multiple system atrophy is a disease of the nervous system that leads to premature death. It results in parts of the brain and spinal cord gradually becoming more damaged over time.</a:t>
            </a:r>
            <a:endParaRPr lang="en-GB" dirty="0">
              <a:latin typeface="+mj-lt"/>
            </a:endParaRPr>
          </a:p>
          <a:p>
            <a:r>
              <a:rPr lang="en-GB" dirty="0">
                <a:latin typeface="+mj-lt"/>
              </a:rPr>
              <a:t>It also causes a gradual loss of brain cells from the autonomic nervous system – the nervous system in charge of automatic functions we don't have to think about, like breathing and bladder control. </a:t>
            </a:r>
          </a:p>
          <a:p>
            <a:r>
              <a:rPr lang="en-GB" dirty="0">
                <a:latin typeface="+mj-lt"/>
              </a:rPr>
              <a:t>This results in a wide range of symptoms, including the muscle control problems seen in </a:t>
            </a:r>
            <a:endParaRPr lang="en-GB" dirty="0" smtClean="0">
              <a:latin typeface="+mj-lt"/>
            </a:endParaRPr>
          </a:p>
          <a:p>
            <a:r>
              <a:rPr lang="en-GB" u="sng" dirty="0" smtClean="0">
                <a:solidFill>
                  <a:srgbClr val="FFFF00"/>
                </a:solidFill>
                <a:latin typeface="+mj-lt"/>
              </a:rPr>
              <a:t>Parkinson's Disease</a:t>
            </a:r>
            <a:endParaRPr lang="en-GB" u="sng" dirty="0">
              <a:solidFill>
                <a:srgbClr val="FFFF00"/>
              </a:solidFill>
              <a:latin typeface="+mj-lt"/>
            </a:endParaRPr>
          </a:p>
          <a:p>
            <a:r>
              <a:rPr lang="en-GB" dirty="0" smtClean="0">
                <a:latin typeface="+mj-lt"/>
              </a:rPr>
              <a:t>Symptoms </a:t>
            </a:r>
            <a:r>
              <a:rPr lang="en-GB" dirty="0">
                <a:latin typeface="+mj-lt"/>
              </a:rPr>
              <a:t>usually start between 50 and 60 years of age, but can start any time after 30.</a:t>
            </a:r>
          </a:p>
          <a:p>
            <a:r>
              <a:rPr lang="en-GB" dirty="0">
                <a:latin typeface="+mj-lt"/>
              </a:rPr>
              <a:t>Many different functions of the body can be affected, including the urinary system, blood pressure control and muscle movement. </a:t>
            </a:r>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718" y="3420226"/>
            <a:ext cx="4044135" cy="3036271"/>
          </a:xfrm>
          <a:prstGeom prst="rect">
            <a:avLst/>
          </a:prstGeom>
        </p:spPr>
      </p:pic>
    </p:spTree>
    <p:extLst>
      <p:ext uri="{BB962C8B-B14F-4D97-AF65-F5344CB8AC3E}">
        <p14:creationId xmlns:p14="http://schemas.microsoft.com/office/powerpoint/2010/main" val="810981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114" y="263611"/>
            <a:ext cx="8213124" cy="5632311"/>
          </a:xfrm>
          <a:prstGeom prst="rect">
            <a:avLst/>
          </a:prstGeom>
        </p:spPr>
        <p:txBody>
          <a:bodyPr wrap="square">
            <a:spAutoFit/>
          </a:bodyPr>
          <a:lstStyle/>
          <a:p>
            <a:r>
              <a:rPr lang="en-GB" b="1" dirty="0" smtClean="0">
                <a:solidFill>
                  <a:srgbClr val="FFFF00"/>
                </a:solidFill>
                <a:latin typeface="+mj-lt"/>
              </a:rPr>
              <a:t>Multiple System Atrophy </a:t>
            </a:r>
            <a:r>
              <a:rPr lang="en-GB" dirty="0" smtClean="0">
                <a:solidFill>
                  <a:srgbClr val="FFFF00"/>
                </a:solidFill>
                <a:latin typeface="+mj-lt"/>
              </a:rPr>
              <a:t>: </a:t>
            </a:r>
          </a:p>
          <a:p>
            <a:r>
              <a:rPr lang="en-GB" dirty="0" smtClean="0">
                <a:solidFill>
                  <a:srgbClr val="FFFF00"/>
                </a:solidFill>
                <a:latin typeface="+mj-lt"/>
              </a:rPr>
              <a:t>signs </a:t>
            </a:r>
            <a:r>
              <a:rPr lang="en-GB" dirty="0">
                <a:solidFill>
                  <a:srgbClr val="FFFF00"/>
                </a:solidFill>
                <a:latin typeface="+mj-lt"/>
              </a:rPr>
              <a:t>and </a:t>
            </a:r>
            <a:r>
              <a:rPr lang="en-GB" dirty="0" smtClean="0">
                <a:solidFill>
                  <a:srgbClr val="FFFF00"/>
                </a:solidFill>
                <a:latin typeface="+mj-lt"/>
              </a:rPr>
              <a:t>symptoms</a:t>
            </a:r>
            <a:endParaRPr lang="en-GB" dirty="0">
              <a:solidFill>
                <a:srgbClr val="FFFF00"/>
              </a:solidFill>
              <a:latin typeface="+mj-lt"/>
            </a:endParaRPr>
          </a:p>
          <a:p>
            <a:pPr>
              <a:buFont typeface="Arial" panose="020B0604020202020204" pitchFamily="34" charset="0"/>
              <a:buChar char="•"/>
            </a:pPr>
            <a:r>
              <a:rPr lang="en-GB" dirty="0">
                <a:latin typeface="+mj-lt"/>
              </a:rPr>
              <a:t>shoulder and neck pain </a:t>
            </a:r>
          </a:p>
          <a:p>
            <a:pPr>
              <a:buFont typeface="Arial" panose="020B0604020202020204" pitchFamily="34" charset="0"/>
              <a:buChar char="•"/>
            </a:pPr>
            <a:r>
              <a:rPr lang="en-GB" dirty="0">
                <a:latin typeface="+mj-lt"/>
              </a:rPr>
              <a:t>constipation </a:t>
            </a:r>
          </a:p>
          <a:p>
            <a:pPr>
              <a:buFont typeface="Arial" panose="020B0604020202020204" pitchFamily="34" charset="0"/>
              <a:buChar char="•"/>
            </a:pPr>
            <a:r>
              <a:rPr lang="en-GB" dirty="0">
                <a:latin typeface="+mj-lt"/>
              </a:rPr>
              <a:t>cold hands and feet </a:t>
            </a:r>
          </a:p>
          <a:p>
            <a:pPr>
              <a:buFont typeface="Arial" panose="020B0604020202020204" pitchFamily="34" charset="0"/>
              <a:buChar char="•"/>
            </a:pPr>
            <a:r>
              <a:rPr lang="en-GB" dirty="0">
                <a:latin typeface="+mj-lt"/>
              </a:rPr>
              <a:t>problems controlling sweating </a:t>
            </a:r>
          </a:p>
          <a:p>
            <a:pPr>
              <a:buFont typeface="Arial" panose="020B0604020202020204" pitchFamily="34" charset="0"/>
              <a:buChar char="•"/>
            </a:pPr>
            <a:r>
              <a:rPr lang="en-GB" dirty="0">
                <a:latin typeface="+mj-lt"/>
              </a:rPr>
              <a:t>muscle weakness in the body and limbs – it may be more pronounced in one arm or leg </a:t>
            </a:r>
          </a:p>
          <a:p>
            <a:pPr>
              <a:buFont typeface="Arial" panose="020B0604020202020204" pitchFamily="34" charset="0"/>
              <a:buChar char="•"/>
            </a:pPr>
            <a:r>
              <a:rPr lang="en-GB" dirty="0">
                <a:latin typeface="+mj-lt"/>
              </a:rPr>
              <a:t>uncontrollable laughing or crying  </a:t>
            </a:r>
          </a:p>
          <a:p>
            <a:pPr>
              <a:buFont typeface="Arial" panose="020B0604020202020204" pitchFamily="34" charset="0"/>
              <a:buChar char="•"/>
            </a:pPr>
            <a:r>
              <a:rPr lang="en-GB" dirty="0">
                <a:latin typeface="+mj-lt"/>
              </a:rPr>
              <a:t>sleep problems – insomnia, snoring, restless legs, nightmares </a:t>
            </a:r>
          </a:p>
          <a:p>
            <a:pPr>
              <a:buFont typeface="Arial" panose="020B0604020202020204" pitchFamily="34" charset="0"/>
              <a:buChar char="•"/>
            </a:pPr>
            <a:r>
              <a:rPr lang="en-GB" dirty="0">
                <a:latin typeface="+mj-lt"/>
              </a:rPr>
              <a:t>noisy breathing and unintentional sighing </a:t>
            </a:r>
          </a:p>
          <a:p>
            <a:pPr>
              <a:buFont typeface="Arial" panose="020B0604020202020204" pitchFamily="34" charset="0"/>
              <a:buChar char="•"/>
            </a:pPr>
            <a:r>
              <a:rPr lang="en-GB" dirty="0">
                <a:latin typeface="+mj-lt"/>
              </a:rPr>
              <a:t>a weak, quiet voice </a:t>
            </a:r>
          </a:p>
          <a:p>
            <a:pPr>
              <a:buFont typeface="Arial" panose="020B0604020202020204" pitchFamily="34" charset="0"/>
              <a:buChar char="•"/>
            </a:pPr>
            <a:r>
              <a:rPr lang="en-GB" dirty="0">
                <a:latin typeface="+mj-lt"/>
              </a:rPr>
              <a:t>swallowing problems </a:t>
            </a:r>
          </a:p>
          <a:p>
            <a:pPr>
              <a:buFont typeface="Arial" panose="020B0604020202020204" pitchFamily="34" charset="0"/>
              <a:buChar char="•"/>
            </a:pPr>
            <a:r>
              <a:rPr lang="en-GB" dirty="0">
                <a:latin typeface="+mj-lt"/>
              </a:rPr>
              <a:t>blurred vision </a:t>
            </a:r>
          </a:p>
          <a:p>
            <a:pPr>
              <a:buFont typeface="Arial" panose="020B0604020202020204" pitchFamily="34" charset="0"/>
              <a:buChar char="•"/>
            </a:pPr>
            <a:r>
              <a:rPr lang="en-GB" dirty="0">
                <a:latin typeface="+mj-lt"/>
              </a:rPr>
              <a:t>depression </a:t>
            </a:r>
          </a:p>
          <a:p>
            <a:pPr>
              <a:buFont typeface="Arial" panose="020B0604020202020204" pitchFamily="34" charset="0"/>
              <a:buChar char="•"/>
            </a:pPr>
            <a:r>
              <a:rPr lang="en-GB" dirty="0">
                <a:latin typeface="+mj-lt"/>
              </a:rPr>
              <a:t>dementia (although this is uncommon</a:t>
            </a:r>
            <a:r>
              <a:rPr lang="en-GB" dirty="0" smtClean="0">
                <a:latin typeface="+mj-lt"/>
              </a:rPr>
              <a:t>)</a:t>
            </a:r>
          </a:p>
          <a:p>
            <a:pPr>
              <a:buFont typeface="Arial" panose="020B0604020202020204" pitchFamily="34" charset="0"/>
              <a:buChar char="•"/>
            </a:pPr>
            <a:r>
              <a:rPr lang="en-GB" dirty="0" smtClean="0">
                <a:latin typeface="+mj-lt"/>
              </a:rPr>
              <a:t>Dystonia </a:t>
            </a:r>
          </a:p>
          <a:p>
            <a:pPr>
              <a:buFont typeface="Arial" panose="020B0604020202020204" pitchFamily="34" charset="0"/>
              <a:buChar char="•"/>
            </a:pPr>
            <a:r>
              <a:rPr lang="en-GB" dirty="0" smtClean="0">
                <a:latin typeface="+mj-lt"/>
              </a:rPr>
              <a:t>Co ordination /balance </a:t>
            </a:r>
          </a:p>
          <a:p>
            <a:pPr>
              <a:buFont typeface="Arial" panose="020B0604020202020204" pitchFamily="34" charset="0"/>
              <a:buChar char="•"/>
            </a:pPr>
            <a:r>
              <a:rPr lang="en-GB" dirty="0" smtClean="0">
                <a:latin typeface="+mj-lt"/>
              </a:rPr>
              <a:t>Urine /bowel problems </a:t>
            </a:r>
          </a:p>
          <a:p>
            <a:pPr>
              <a:buFont typeface="Arial" panose="020B0604020202020204" pitchFamily="34" charset="0"/>
              <a:buChar char="•"/>
            </a:pPr>
            <a:r>
              <a:rPr lang="en-GB" dirty="0" smtClean="0">
                <a:latin typeface="+mj-lt"/>
              </a:rPr>
              <a:t>Swallowing Problems </a:t>
            </a:r>
            <a:endParaRPr lang="en-GB" dirty="0">
              <a:latin typeface="+mj-lt"/>
            </a:endParaRPr>
          </a:p>
        </p:txBody>
      </p:sp>
    </p:spTree>
    <p:extLst>
      <p:ext uri="{BB962C8B-B14F-4D97-AF65-F5344CB8AC3E}">
        <p14:creationId xmlns:p14="http://schemas.microsoft.com/office/powerpoint/2010/main" val="1656234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r>
              <a:rPr lang="en-GB" smtClean="0"/>
              <a:t>SPINAL CORD INJURY</a:t>
            </a:r>
          </a:p>
        </p:txBody>
      </p:sp>
      <p:pic>
        <p:nvPicPr>
          <p:cNvPr id="34820" name="Picture 7" descr="spinal-cord-da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388958" y="1968843"/>
            <a:ext cx="3561408" cy="3616411"/>
          </a:xfrm>
          <a:noFill/>
          <a:extLst>
            <a:ext uri="{909E8E84-426E-40DD-AFC4-6F175D3DCCD1}">
              <a14:hiddenFill xmlns:a14="http://schemas.microsoft.com/office/drawing/2010/main">
                <a:solidFill>
                  <a:srgbClr val="FFFFFF"/>
                </a:solidFill>
              </a14:hiddenFill>
            </a:ext>
          </a:extLst>
        </p:spPr>
      </p:pic>
      <p:sp>
        <p:nvSpPr>
          <p:cNvPr id="23558" name="Rectangle 6"/>
          <p:cNvSpPr>
            <a:spLocks noGrp="1" noChangeArrowheads="1"/>
          </p:cNvSpPr>
          <p:nvPr>
            <p:ph sz="half" idx="2"/>
          </p:nvPr>
        </p:nvSpPr>
        <p:spPr>
          <a:xfrm>
            <a:off x="5087938" y="1905000"/>
            <a:ext cx="5122862" cy="4114800"/>
          </a:xfrm>
        </p:spPr>
        <p:txBody>
          <a:bodyPr/>
          <a:lstStyle/>
          <a:p>
            <a:pPr eaLnBrk="1" hangingPunct="1">
              <a:lnSpc>
                <a:spcPct val="90000"/>
              </a:lnSpc>
              <a:buFont typeface="Wingdings" panose="05000000000000000000" pitchFamily="2" charset="2"/>
              <a:buChar char="ü"/>
              <a:defRPr/>
            </a:pPr>
            <a:r>
              <a:rPr lang="en-US" sz="2000" dirty="0" smtClean="0">
                <a:latin typeface="Calibri" pitchFamily="34" charset="0"/>
              </a:rPr>
              <a:t> Damage </a:t>
            </a:r>
            <a:r>
              <a:rPr lang="en-US" sz="2000" dirty="0">
                <a:latin typeface="Calibri" pitchFamily="34" charset="0"/>
              </a:rPr>
              <a:t>to nerve cells which make up spinal cord</a:t>
            </a:r>
          </a:p>
          <a:p>
            <a:pPr eaLnBrk="1" hangingPunct="1">
              <a:lnSpc>
                <a:spcPct val="90000"/>
              </a:lnSpc>
              <a:buFont typeface="Wingdings" panose="05000000000000000000" pitchFamily="2" charset="2"/>
              <a:buChar char="ü"/>
              <a:defRPr/>
            </a:pPr>
            <a:r>
              <a:rPr lang="en-US" sz="2000" dirty="0" smtClean="0">
                <a:latin typeface="Calibri" pitchFamily="34" charset="0"/>
              </a:rPr>
              <a:t> Causes </a:t>
            </a:r>
            <a:r>
              <a:rPr lang="en-US" sz="2000" dirty="0">
                <a:latin typeface="Calibri" pitchFamily="34" charset="0"/>
              </a:rPr>
              <a:t>disruption to communication between brain and other parts of the body</a:t>
            </a:r>
          </a:p>
          <a:p>
            <a:pPr eaLnBrk="1" hangingPunct="1">
              <a:lnSpc>
                <a:spcPct val="90000"/>
              </a:lnSpc>
              <a:buFont typeface="Wingdings" panose="05000000000000000000" pitchFamily="2" charset="2"/>
              <a:buChar char="ü"/>
              <a:defRPr/>
            </a:pPr>
            <a:r>
              <a:rPr lang="en-US" sz="2000" dirty="0" smtClean="0">
                <a:latin typeface="Calibri" pitchFamily="34" charset="0"/>
              </a:rPr>
              <a:t> Often </a:t>
            </a:r>
            <a:r>
              <a:rPr lang="en-US" sz="2000" dirty="0">
                <a:latin typeface="Calibri" pitchFamily="34" charset="0"/>
              </a:rPr>
              <a:t>result of trauma or something pressing on nerve cells of the cord e.g. tumour</a:t>
            </a:r>
          </a:p>
          <a:p>
            <a:pPr eaLnBrk="1" hangingPunct="1">
              <a:lnSpc>
                <a:spcPct val="90000"/>
              </a:lnSpc>
              <a:buFont typeface="Wingdings" panose="05000000000000000000" pitchFamily="2" charset="2"/>
              <a:buChar char="ü"/>
              <a:defRPr/>
            </a:pPr>
            <a:r>
              <a:rPr lang="en-US" sz="2000" dirty="0" smtClean="0">
                <a:latin typeface="Calibri" pitchFamily="34" charset="0"/>
              </a:rPr>
              <a:t> Higher </a:t>
            </a:r>
            <a:r>
              <a:rPr lang="en-US" sz="2000" dirty="0">
                <a:latin typeface="Calibri" pitchFamily="34" charset="0"/>
              </a:rPr>
              <a:t>the injury the more sensation and movement someone may lose</a:t>
            </a:r>
          </a:p>
          <a:p>
            <a:pPr eaLnBrk="1" hangingPunct="1">
              <a:lnSpc>
                <a:spcPct val="90000"/>
              </a:lnSpc>
              <a:buFont typeface="Wingdings" panose="05000000000000000000" pitchFamily="2" charset="2"/>
              <a:buChar char="ü"/>
              <a:defRPr/>
            </a:pPr>
            <a:r>
              <a:rPr lang="en-US" sz="2000" dirty="0" smtClean="0">
                <a:latin typeface="Calibri" pitchFamily="34" charset="0"/>
              </a:rPr>
              <a:t> An </a:t>
            </a:r>
            <a:r>
              <a:rPr lang="en-US" sz="2000" dirty="0">
                <a:latin typeface="Calibri" pitchFamily="34" charset="0"/>
              </a:rPr>
              <a:t>injury in the neck causes paralysis in all limbs – quadriplegia</a:t>
            </a:r>
            <a:endParaRPr lang="en-GB" sz="2000" dirty="0">
              <a:latin typeface="Calibri" pitchFamily="34" charset="0"/>
            </a:endParaRPr>
          </a:p>
        </p:txBody>
      </p:sp>
    </p:spTree>
    <p:extLst>
      <p:ext uri="{BB962C8B-B14F-4D97-AF65-F5344CB8AC3E}">
        <p14:creationId xmlns:p14="http://schemas.microsoft.com/office/powerpoint/2010/main" val="3122972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zh-CN" smtClean="0">
                <a:ea typeface="宋体" pitchFamily="2" charset="-122"/>
              </a:rPr>
              <a:t>What is the Spinal Cord ?</a:t>
            </a:r>
          </a:p>
        </p:txBody>
      </p:sp>
      <p:sp>
        <p:nvSpPr>
          <p:cNvPr id="5123" name="Rectangle 3"/>
          <p:cNvSpPr>
            <a:spLocks noGrp="1" noChangeArrowheads="1"/>
          </p:cNvSpPr>
          <p:nvPr>
            <p:ph idx="1"/>
          </p:nvPr>
        </p:nvSpPr>
        <p:spPr/>
        <p:txBody>
          <a:bodyPr>
            <a:normAutofit/>
          </a:bodyPr>
          <a:lstStyle/>
          <a:p>
            <a:pPr marL="0" indent="0" eaLnBrk="1" hangingPunct="1">
              <a:lnSpc>
                <a:spcPct val="80000"/>
              </a:lnSpc>
              <a:buNone/>
              <a:defRPr/>
            </a:pPr>
            <a:r>
              <a:rPr lang="en-US" altLang="zh-CN" sz="2400" u="sng" dirty="0" smtClean="0">
                <a:solidFill>
                  <a:srgbClr val="FFFF00"/>
                </a:solidFill>
                <a:ea typeface="宋体" pitchFamily="2" charset="-122"/>
              </a:rPr>
              <a:t>Brain </a:t>
            </a:r>
            <a:r>
              <a:rPr lang="en-US" altLang="zh-CN" sz="2400" u="sng" dirty="0">
                <a:solidFill>
                  <a:srgbClr val="FFFF00"/>
                </a:solidFill>
                <a:ea typeface="宋体" pitchFamily="2" charset="-122"/>
              </a:rPr>
              <a:t>+ Spinal Cord </a:t>
            </a:r>
            <a:r>
              <a:rPr lang="en-US" altLang="zh-CN" sz="2400" dirty="0">
                <a:ea typeface="宋体" pitchFamily="2" charset="-122"/>
              </a:rPr>
              <a:t>= </a:t>
            </a:r>
            <a:r>
              <a:rPr lang="en-US" altLang="zh-CN" sz="2400" dirty="0" smtClean="0">
                <a:ea typeface="宋体" pitchFamily="2" charset="-122"/>
              </a:rPr>
              <a:t>central </a:t>
            </a:r>
            <a:r>
              <a:rPr lang="en-US" altLang="zh-CN" sz="2400" dirty="0">
                <a:ea typeface="宋体" pitchFamily="2" charset="-122"/>
              </a:rPr>
              <a:t>nervous system</a:t>
            </a:r>
          </a:p>
          <a:p>
            <a:pPr>
              <a:lnSpc>
                <a:spcPct val="80000"/>
              </a:lnSpc>
              <a:defRPr/>
            </a:pPr>
            <a:r>
              <a:rPr lang="en-US" altLang="zh-CN" sz="2400" dirty="0" smtClean="0">
                <a:ea typeface="宋体" pitchFamily="2" charset="-122"/>
              </a:rPr>
              <a:t> </a:t>
            </a:r>
            <a:r>
              <a:rPr lang="en-US" altLang="zh-CN" sz="2400" dirty="0" smtClean="0">
                <a:solidFill>
                  <a:srgbClr val="FFFF00"/>
                </a:solidFill>
                <a:ea typeface="宋体" pitchFamily="2" charset="-122"/>
              </a:rPr>
              <a:t>Spinal cord </a:t>
            </a:r>
            <a:r>
              <a:rPr lang="en-US" altLang="zh-CN" sz="2400" dirty="0" smtClean="0">
                <a:ea typeface="宋体" pitchFamily="2" charset="-122"/>
              </a:rPr>
              <a:t>- main exit cable</a:t>
            </a:r>
          </a:p>
          <a:p>
            <a:pPr>
              <a:lnSpc>
                <a:spcPct val="80000"/>
              </a:lnSpc>
              <a:defRPr/>
            </a:pPr>
            <a:r>
              <a:rPr lang="en-US" altLang="zh-CN" sz="2400" dirty="0" smtClean="0">
                <a:ea typeface="宋体" pitchFamily="2" charset="-122"/>
              </a:rPr>
              <a:t> </a:t>
            </a:r>
            <a:r>
              <a:rPr lang="en-US" altLang="zh-CN" sz="2400" dirty="0" smtClean="0">
                <a:solidFill>
                  <a:srgbClr val="FFFF00"/>
                </a:solidFill>
                <a:ea typeface="宋体" pitchFamily="2" charset="-122"/>
              </a:rPr>
              <a:t>Brain</a:t>
            </a:r>
            <a:r>
              <a:rPr lang="en-US" altLang="zh-CN" sz="2400" dirty="0" smtClean="0">
                <a:ea typeface="宋体" pitchFamily="2" charset="-122"/>
              </a:rPr>
              <a:t> - the exchange </a:t>
            </a:r>
          </a:p>
          <a:p>
            <a:pPr>
              <a:lnSpc>
                <a:spcPct val="80000"/>
              </a:lnSpc>
              <a:defRPr/>
            </a:pPr>
            <a:r>
              <a:rPr lang="en-US" altLang="zh-CN" sz="2400" dirty="0" smtClean="0">
                <a:ea typeface="宋体" pitchFamily="2" charset="-122"/>
              </a:rPr>
              <a:t> </a:t>
            </a:r>
            <a:r>
              <a:rPr lang="en-US" altLang="zh-CN" sz="2400" dirty="0" smtClean="0">
                <a:solidFill>
                  <a:srgbClr val="FFFF00"/>
                </a:solidFill>
                <a:ea typeface="宋体" pitchFamily="2" charset="-122"/>
              </a:rPr>
              <a:t>Spinal nerves </a:t>
            </a:r>
            <a:r>
              <a:rPr lang="en-US" altLang="zh-CN" sz="2400" dirty="0" smtClean="0">
                <a:ea typeface="宋体" pitchFamily="2" charset="-122"/>
              </a:rPr>
              <a:t>- the branch line</a:t>
            </a:r>
          </a:p>
          <a:p>
            <a:pPr marL="0" indent="0" eaLnBrk="1" hangingPunct="1">
              <a:lnSpc>
                <a:spcPct val="80000"/>
              </a:lnSpc>
              <a:buNone/>
              <a:defRPr/>
            </a:pPr>
            <a:endParaRPr lang="en-US" altLang="zh-CN" sz="2400" dirty="0" smtClean="0">
              <a:ea typeface="宋体" pitchFamily="2" charset="-122"/>
            </a:endParaRPr>
          </a:p>
          <a:p>
            <a:pPr marL="0" indent="0" eaLnBrk="1" hangingPunct="1">
              <a:lnSpc>
                <a:spcPct val="80000"/>
              </a:lnSpc>
              <a:buNone/>
              <a:defRPr/>
            </a:pPr>
            <a:r>
              <a:rPr lang="en-US" altLang="zh-CN" sz="2400" u="sng" dirty="0" smtClean="0">
                <a:solidFill>
                  <a:srgbClr val="FFFF00"/>
                </a:solidFill>
                <a:ea typeface="宋体" pitchFamily="2" charset="-122"/>
              </a:rPr>
              <a:t>Spinal </a:t>
            </a:r>
            <a:r>
              <a:rPr lang="en-US" altLang="zh-CN" sz="2400" u="sng" dirty="0">
                <a:solidFill>
                  <a:srgbClr val="FFFF00"/>
                </a:solidFill>
                <a:ea typeface="宋体" pitchFamily="2" charset="-122"/>
              </a:rPr>
              <a:t>cord </a:t>
            </a:r>
            <a:r>
              <a:rPr lang="en-US" altLang="zh-CN" sz="2400" dirty="0">
                <a:ea typeface="宋体" pitchFamily="2" charset="-122"/>
              </a:rPr>
              <a:t>- extension of the brain, made of a thick bundle of nerves, which branch off to connect all areas of the body to the brain.</a:t>
            </a:r>
          </a:p>
          <a:p>
            <a:pPr marL="0" indent="0" eaLnBrk="1" hangingPunct="1">
              <a:lnSpc>
                <a:spcPct val="80000"/>
              </a:lnSpc>
              <a:buNone/>
              <a:defRPr/>
            </a:pPr>
            <a:r>
              <a:rPr lang="en-US" altLang="zh-CN" sz="2400" dirty="0" smtClean="0">
                <a:ea typeface="宋体" pitchFamily="2" charset="-122"/>
              </a:rPr>
              <a:t>The </a:t>
            </a:r>
            <a:r>
              <a:rPr lang="en-US" altLang="zh-CN" sz="2400" dirty="0">
                <a:ea typeface="宋体" pitchFamily="2" charset="-122"/>
              </a:rPr>
              <a:t>spinal cord works like a group of telephone wires, carrying messages in both directions </a:t>
            </a:r>
            <a:r>
              <a:rPr lang="en-US" altLang="zh-CN" sz="2400" dirty="0" smtClean="0">
                <a:ea typeface="宋体" pitchFamily="2" charset="-122"/>
              </a:rPr>
              <a:t>from brain to individual </a:t>
            </a:r>
            <a:r>
              <a:rPr lang="en-US" altLang="zh-CN" sz="2400" dirty="0">
                <a:ea typeface="宋体" pitchFamily="2" charset="-122"/>
              </a:rPr>
              <a:t>muscles, skin, organs. ( motor function &amp; sensory function )  </a:t>
            </a:r>
          </a:p>
        </p:txBody>
      </p:sp>
    </p:spTree>
    <p:extLst>
      <p:ext uri="{BB962C8B-B14F-4D97-AF65-F5344CB8AC3E}">
        <p14:creationId xmlns:p14="http://schemas.microsoft.com/office/powerpoint/2010/main" val="19868893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95135" y="205184"/>
            <a:ext cx="5659395" cy="1384300"/>
          </a:xfrm>
        </p:spPr>
        <p:txBody>
          <a:bodyPr/>
          <a:lstStyle/>
          <a:p>
            <a:pPr eaLnBrk="1" hangingPunct="1">
              <a:defRPr/>
            </a:pPr>
            <a:r>
              <a:rPr lang="en-US" altLang="zh-CN" dirty="0" smtClean="0">
                <a:ea typeface="宋体" pitchFamily="2" charset="-122"/>
              </a:rPr>
              <a:t>Spinal Column</a:t>
            </a:r>
          </a:p>
        </p:txBody>
      </p:sp>
      <p:sp>
        <p:nvSpPr>
          <p:cNvPr id="6148" name="Rectangle 4"/>
          <p:cNvSpPr>
            <a:spLocks noGrp="1" noChangeArrowheads="1"/>
          </p:cNvSpPr>
          <p:nvPr>
            <p:ph sz="half" idx="1"/>
          </p:nvPr>
        </p:nvSpPr>
        <p:spPr>
          <a:xfrm>
            <a:off x="1474572" y="1905000"/>
            <a:ext cx="2669059" cy="3630827"/>
          </a:xfrm>
        </p:spPr>
        <p:txBody>
          <a:bodyPr/>
          <a:lstStyle/>
          <a:p>
            <a:pPr eaLnBrk="1" hangingPunct="1">
              <a:lnSpc>
                <a:spcPct val="80000"/>
              </a:lnSpc>
              <a:defRPr/>
            </a:pPr>
            <a:endParaRPr lang="en-GB" sz="1600" dirty="0"/>
          </a:p>
        </p:txBody>
      </p:sp>
      <p:sp>
        <p:nvSpPr>
          <p:cNvPr id="6147" name="Rectangle 3"/>
          <p:cNvSpPr>
            <a:spLocks noGrp="1" noChangeArrowheads="1"/>
          </p:cNvSpPr>
          <p:nvPr>
            <p:ph type="body" sz="half" idx="2"/>
          </p:nvPr>
        </p:nvSpPr>
        <p:spPr>
          <a:xfrm>
            <a:off x="5519738" y="1905000"/>
            <a:ext cx="4691062" cy="4114800"/>
          </a:xfrm>
        </p:spPr>
        <p:txBody>
          <a:bodyPr>
            <a:normAutofit lnSpcReduction="10000"/>
          </a:bodyPr>
          <a:lstStyle/>
          <a:p>
            <a:pPr eaLnBrk="1" hangingPunct="1">
              <a:lnSpc>
                <a:spcPct val="80000"/>
              </a:lnSpc>
              <a:buFont typeface="Wingdings" panose="05000000000000000000" pitchFamily="2" charset="2"/>
              <a:buChar char="Ø"/>
              <a:defRPr/>
            </a:pPr>
            <a:r>
              <a:rPr lang="en-US" altLang="zh-CN" sz="1600" dirty="0" smtClean="0">
                <a:ea typeface="宋体" pitchFamily="2" charset="-122"/>
              </a:rPr>
              <a:t> </a:t>
            </a:r>
            <a:r>
              <a:rPr lang="en-US" altLang="zh-CN" sz="1800" dirty="0" smtClean="0">
                <a:ea typeface="宋体" pitchFamily="2" charset="-122"/>
              </a:rPr>
              <a:t>The </a:t>
            </a:r>
            <a:r>
              <a:rPr lang="en-US" altLang="zh-CN" sz="1800" dirty="0">
                <a:ea typeface="宋体" pitchFamily="2" charset="-122"/>
              </a:rPr>
              <a:t>spinal cord is carried in the spinal canal, which runs through centre of the spinal column.</a:t>
            </a:r>
          </a:p>
          <a:p>
            <a:pPr eaLnBrk="1" hangingPunct="1">
              <a:lnSpc>
                <a:spcPct val="80000"/>
              </a:lnSpc>
              <a:buFont typeface="Wingdings" panose="05000000000000000000" pitchFamily="2" charset="2"/>
              <a:buChar char="Ø"/>
              <a:defRPr/>
            </a:pPr>
            <a:r>
              <a:rPr lang="en-US" altLang="zh-CN" sz="1800" dirty="0" smtClean="0">
                <a:ea typeface="宋体" pitchFamily="2" charset="-122"/>
              </a:rPr>
              <a:t> This </a:t>
            </a:r>
            <a:r>
              <a:rPr lang="en-US" altLang="zh-CN" sz="1800" dirty="0">
                <a:ea typeface="宋体" pitchFamily="2" charset="-122"/>
              </a:rPr>
              <a:t>is a stack of 33 bony rings called vertebrae (similar structure but change in </a:t>
            </a:r>
            <a:r>
              <a:rPr lang="en-US" altLang="zh-CN" sz="1800" dirty="0" smtClean="0">
                <a:ea typeface="宋体" pitchFamily="2" charset="-122"/>
              </a:rPr>
              <a:t>size).</a:t>
            </a:r>
            <a:endParaRPr lang="en-US" altLang="zh-CN" sz="1800" dirty="0">
              <a:ea typeface="宋体" pitchFamily="2" charset="-122"/>
            </a:endParaRPr>
          </a:p>
          <a:p>
            <a:pPr eaLnBrk="1" hangingPunct="1">
              <a:lnSpc>
                <a:spcPct val="80000"/>
              </a:lnSpc>
              <a:buFont typeface="Wingdings" panose="05000000000000000000" pitchFamily="2" charset="2"/>
              <a:buChar char="Ø"/>
              <a:defRPr/>
            </a:pPr>
            <a:r>
              <a:rPr lang="en-US" altLang="zh-CN" sz="1800" dirty="0" smtClean="0">
                <a:ea typeface="宋体" pitchFamily="2" charset="-122"/>
              </a:rPr>
              <a:t> Each </a:t>
            </a:r>
            <a:r>
              <a:rPr lang="en-US" altLang="zh-CN" sz="1800" dirty="0">
                <a:ea typeface="宋体" pitchFamily="2" charset="-122"/>
              </a:rPr>
              <a:t>vertebra is separated from </a:t>
            </a:r>
            <a:r>
              <a:rPr lang="en-US" altLang="zh-CN" sz="1800" dirty="0" smtClean="0">
                <a:ea typeface="宋体" pitchFamily="2" charset="-122"/>
              </a:rPr>
              <a:t>its’ </a:t>
            </a:r>
            <a:r>
              <a:rPr lang="en-US" altLang="zh-CN" sz="1800" dirty="0">
                <a:ea typeface="宋体" pitchFamily="2" charset="-122"/>
              </a:rPr>
              <a:t>neighbour by an intervertebral disc.</a:t>
            </a:r>
          </a:p>
          <a:p>
            <a:pPr eaLnBrk="1" hangingPunct="1">
              <a:lnSpc>
                <a:spcPct val="80000"/>
              </a:lnSpc>
              <a:buFont typeface="Wingdings" panose="05000000000000000000" pitchFamily="2" charset="2"/>
              <a:buChar char="Ø"/>
              <a:defRPr/>
            </a:pPr>
            <a:r>
              <a:rPr lang="en-US" altLang="zh-CN" sz="1800" dirty="0" smtClean="0">
                <a:ea typeface="宋体" pitchFamily="2" charset="-122"/>
              </a:rPr>
              <a:t> There </a:t>
            </a:r>
            <a:r>
              <a:rPr lang="en-US" altLang="zh-CN" sz="1800" dirty="0">
                <a:ea typeface="宋体" pitchFamily="2" charset="-122"/>
              </a:rPr>
              <a:t>are four major divisions of the spinal column:</a:t>
            </a:r>
          </a:p>
          <a:p>
            <a:pPr lvl="1" eaLnBrk="1" hangingPunct="1">
              <a:lnSpc>
                <a:spcPct val="80000"/>
              </a:lnSpc>
              <a:defRPr/>
            </a:pPr>
            <a:r>
              <a:rPr lang="en-US" altLang="zh-CN" sz="1600" dirty="0">
                <a:ea typeface="宋体" pitchFamily="2" charset="-122"/>
              </a:rPr>
              <a:t>Cervical ( C ): first 7 vertebrae. ( 8 pairs of nerves )</a:t>
            </a:r>
          </a:p>
          <a:p>
            <a:pPr lvl="1" eaLnBrk="1" hangingPunct="1">
              <a:lnSpc>
                <a:spcPct val="80000"/>
              </a:lnSpc>
              <a:defRPr/>
            </a:pPr>
            <a:r>
              <a:rPr lang="en-US" altLang="zh-CN" sz="1600" dirty="0">
                <a:ea typeface="宋体" pitchFamily="2" charset="-122"/>
              </a:rPr>
              <a:t> Thoracic ( T ): 12 vertebrae. ( 12 pairs of nerves )</a:t>
            </a:r>
          </a:p>
          <a:p>
            <a:pPr lvl="1" eaLnBrk="1" hangingPunct="1">
              <a:lnSpc>
                <a:spcPct val="80000"/>
              </a:lnSpc>
              <a:defRPr/>
            </a:pPr>
            <a:r>
              <a:rPr lang="en-US" altLang="zh-CN" sz="1600" dirty="0">
                <a:ea typeface="宋体" pitchFamily="2" charset="-122"/>
              </a:rPr>
              <a:t> Lumber ( L ): 5 vertebrae. ( 5 pairs of nerves )</a:t>
            </a:r>
          </a:p>
          <a:p>
            <a:pPr lvl="1" eaLnBrk="1" hangingPunct="1">
              <a:lnSpc>
                <a:spcPct val="80000"/>
              </a:lnSpc>
              <a:defRPr/>
            </a:pPr>
            <a:r>
              <a:rPr lang="en-US" altLang="zh-CN" sz="1600" dirty="0">
                <a:ea typeface="宋体" pitchFamily="2" charset="-122"/>
              </a:rPr>
              <a:t> Sacral ( S ): the last 9 vertebrae fused together into </a:t>
            </a:r>
            <a:r>
              <a:rPr lang="en-US" altLang="zh-CN" sz="1600" dirty="0" smtClean="0">
                <a:ea typeface="宋体" pitchFamily="2" charset="-122"/>
              </a:rPr>
              <a:t>two </a:t>
            </a:r>
            <a:r>
              <a:rPr lang="en-US" altLang="zh-CN" sz="1600" dirty="0">
                <a:ea typeface="宋体" pitchFamily="2" charset="-122"/>
              </a:rPr>
              <a:t>sections, the sacrum and coccyx. ( 6 pairs of nerves )</a:t>
            </a:r>
          </a:p>
        </p:txBody>
      </p:sp>
      <p:pic>
        <p:nvPicPr>
          <p:cNvPr id="7173" name="Picture 6" descr="spine3-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694656"/>
            <a:ext cx="356393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188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altLang="zh-CN" sz="4000">
                <a:ea typeface="宋体" pitchFamily="2" charset="-122"/>
              </a:rPr>
              <a:t>What happens when your spinal cord is damaged ?</a:t>
            </a:r>
          </a:p>
        </p:txBody>
      </p:sp>
      <p:sp>
        <p:nvSpPr>
          <p:cNvPr id="7171"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Ø"/>
              <a:defRPr/>
            </a:pPr>
            <a:r>
              <a:rPr lang="en-US" altLang="zh-CN" sz="2800" dirty="0" smtClean="0">
                <a:ea typeface="宋体" pitchFamily="2" charset="-122"/>
              </a:rPr>
              <a:t> </a:t>
            </a:r>
            <a:r>
              <a:rPr lang="en-US" altLang="zh-CN" sz="2400" dirty="0" smtClean="0">
                <a:solidFill>
                  <a:srgbClr val="FFFF00"/>
                </a:solidFill>
                <a:ea typeface="宋体" pitchFamily="2" charset="-122"/>
              </a:rPr>
              <a:t>Tetraplegia </a:t>
            </a:r>
            <a:r>
              <a:rPr lang="en-US" altLang="zh-CN" sz="2400" dirty="0">
                <a:solidFill>
                  <a:srgbClr val="FFFF00"/>
                </a:solidFill>
                <a:ea typeface="宋体" pitchFamily="2" charset="-122"/>
              </a:rPr>
              <a:t>( Quadriplegic ): </a:t>
            </a:r>
            <a:r>
              <a:rPr lang="en-US" altLang="zh-CN" sz="2400" dirty="0">
                <a:ea typeface="宋体" pitchFamily="2" charset="-122"/>
              </a:rPr>
              <a:t>injury in  cervical region - all four limbs and chest muscles affected</a:t>
            </a:r>
          </a:p>
          <a:p>
            <a:pPr eaLnBrk="1" hangingPunct="1">
              <a:lnSpc>
                <a:spcPct val="90000"/>
              </a:lnSpc>
              <a:buFont typeface="Wingdings" panose="05000000000000000000" pitchFamily="2" charset="2"/>
              <a:buChar char="Ø"/>
              <a:defRPr/>
            </a:pPr>
            <a:r>
              <a:rPr lang="en-US" altLang="zh-CN" sz="2400" dirty="0" smtClean="0">
                <a:ea typeface="宋体" pitchFamily="2" charset="-122"/>
              </a:rPr>
              <a:t> </a:t>
            </a:r>
            <a:r>
              <a:rPr lang="en-US" altLang="zh-CN" sz="2400" dirty="0" smtClean="0">
                <a:solidFill>
                  <a:srgbClr val="FFFF00"/>
                </a:solidFill>
                <a:ea typeface="宋体" pitchFamily="2" charset="-122"/>
              </a:rPr>
              <a:t>Paraplegia </a:t>
            </a:r>
            <a:r>
              <a:rPr lang="en-US" altLang="zh-CN" sz="2400" dirty="0">
                <a:ea typeface="宋体" pitchFamily="2" charset="-122"/>
              </a:rPr>
              <a:t>injury below the level of the neck (T1 and below) – legs and abdomen affected</a:t>
            </a:r>
          </a:p>
          <a:p>
            <a:pPr marL="0" indent="0" eaLnBrk="1" hangingPunct="1">
              <a:lnSpc>
                <a:spcPct val="90000"/>
              </a:lnSpc>
              <a:buNone/>
              <a:defRPr/>
            </a:pPr>
            <a:endParaRPr lang="en-US" altLang="zh-CN" sz="2400" dirty="0">
              <a:ea typeface="宋体" pitchFamily="2" charset="-122"/>
            </a:endParaRPr>
          </a:p>
          <a:p>
            <a:pPr marL="0" indent="0" eaLnBrk="1" hangingPunct="1">
              <a:lnSpc>
                <a:spcPct val="90000"/>
              </a:lnSpc>
              <a:buNone/>
              <a:defRPr/>
            </a:pPr>
            <a:r>
              <a:rPr lang="en-US" altLang="zh-CN" sz="2400" dirty="0" smtClean="0">
                <a:ea typeface="宋体" pitchFamily="2" charset="-122"/>
              </a:rPr>
              <a:t>Movement </a:t>
            </a:r>
            <a:r>
              <a:rPr lang="en-US" altLang="zh-CN" sz="2400" dirty="0">
                <a:ea typeface="宋体" pitchFamily="2" charset="-122"/>
              </a:rPr>
              <a:t>in your trunk and chest will depend on the level of lesion.</a:t>
            </a:r>
          </a:p>
        </p:txBody>
      </p:sp>
    </p:spTree>
    <p:extLst>
      <p:ext uri="{BB962C8B-B14F-4D97-AF65-F5344CB8AC3E}">
        <p14:creationId xmlns:p14="http://schemas.microsoft.com/office/powerpoint/2010/main" val="2636739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altLang="zh-CN" sz="4000">
                <a:ea typeface="宋体" pitchFamily="2" charset="-122"/>
              </a:rPr>
              <a:t>Complete and incomplete paralysis</a:t>
            </a:r>
          </a:p>
        </p:txBody>
      </p:sp>
      <p:sp>
        <p:nvSpPr>
          <p:cNvPr id="12291" name="Rectangle 3"/>
          <p:cNvSpPr>
            <a:spLocks noGrp="1" noChangeArrowheads="1"/>
          </p:cNvSpPr>
          <p:nvPr>
            <p:ph idx="1"/>
          </p:nvPr>
        </p:nvSpPr>
        <p:spPr/>
        <p:txBody>
          <a:bodyPr>
            <a:normAutofit/>
          </a:bodyPr>
          <a:lstStyle/>
          <a:p>
            <a:pPr marL="0" indent="0" eaLnBrk="1" hangingPunct="1">
              <a:lnSpc>
                <a:spcPct val="80000"/>
              </a:lnSpc>
              <a:buNone/>
              <a:defRPr/>
            </a:pPr>
            <a:r>
              <a:rPr lang="en-US" altLang="zh-CN" sz="2400" dirty="0">
                <a:ea typeface="宋体" pitchFamily="2" charset="-122"/>
              </a:rPr>
              <a:t>Extent of paralysis and degree of effect on  bodily functions depends on degree and level of injury</a:t>
            </a:r>
          </a:p>
          <a:p>
            <a:pPr eaLnBrk="1" hangingPunct="1">
              <a:lnSpc>
                <a:spcPct val="80000"/>
              </a:lnSpc>
              <a:buFont typeface="Wingdings" panose="05000000000000000000" pitchFamily="2" charset="2"/>
              <a:buChar char="Ø"/>
              <a:defRPr/>
            </a:pPr>
            <a:r>
              <a:rPr lang="en-US" altLang="zh-CN" sz="2400" dirty="0">
                <a:solidFill>
                  <a:srgbClr val="FFFF00"/>
                </a:solidFill>
                <a:ea typeface="宋体" pitchFamily="2" charset="-122"/>
              </a:rPr>
              <a:t>Complete paralysis </a:t>
            </a:r>
            <a:r>
              <a:rPr lang="en-US" altLang="zh-CN" sz="2400" dirty="0">
                <a:ea typeface="宋体" pitchFamily="2" charset="-122"/>
              </a:rPr>
              <a:t>-  segment of the spinal cord is totally damaged ( no movement or sensation below the level of the lesion ).</a:t>
            </a:r>
          </a:p>
          <a:p>
            <a:pPr eaLnBrk="1" hangingPunct="1">
              <a:lnSpc>
                <a:spcPct val="80000"/>
              </a:lnSpc>
              <a:buFont typeface="Wingdings" panose="05000000000000000000" pitchFamily="2" charset="2"/>
              <a:buChar char="Ø"/>
              <a:defRPr/>
            </a:pPr>
            <a:r>
              <a:rPr lang="en-US" altLang="zh-CN" sz="2400" dirty="0">
                <a:solidFill>
                  <a:srgbClr val="FFFF00"/>
                </a:solidFill>
                <a:ea typeface="宋体" pitchFamily="2" charset="-122"/>
              </a:rPr>
              <a:t>Incomplete paralysis </a:t>
            </a:r>
            <a:r>
              <a:rPr lang="en-US" altLang="zh-CN" sz="2400" dirty="0">
                <a:ea typeface="宋体" pitchFamily="2" charset="-122"/>
              </a:rPr>
              <a:t>- only partial damage to the cord ( some messages continuing to pass between the brain and your muscles and organs )</a:t>
            </a:r>
          </a:p>
          <a:p>
            <a:pPr eaLnBrk="1" hangingPunct="1">
              <a:lnSpc>
                <a:spcPct val="80000"/>
              </a:lnSpc>
              <a:defRPr/>
            </a:pPr>
            <a:endParaRPr lang="en-US" altLang="zh-CN" sz="2400" dirty="0" smtClean="0">
              <a:ea typeface="宋体" pitchFamily="2" charset="-122"/>
            </a:endParaRPr>
          </a:p>
          <a:p>
            <a:pPr marL="0" indent="0" eaLnBrk="1" hangingPunct="1">
              <a:lnSpc>
                <a:spcPct val="80000"/>
              </a:lnSpc>
              <a:buNone/>
              <a:defRPr/>
            </a:pPr>
            <a:r>
              <a:rPr lang="en-US" altLang="zh-CN" sz="2400" dirty="0" smtClean="0">
                <a:ea typeface="宋体" pitchFamily="2" charset="-122"/>
              </a:rPr>
              <a:t>                     Remember </a:t>
            </a:r>
            <a:r>
              <a:rPr lang="en-US" altLang="zh-CN" sz="2400" dirty="0">
                <a:ea typeface="宋体" pitchFamily="2" charset="-122"/>
              </a:rPr>
              <a:t>that every person’s injury is unique</a:t>
            </a:r>
          </a:p>
        </p:txBody>
      </p:sp>
    </p:spTree>
    <p:extLst>
      <p:ext uri="{BB962C8B-B14F-4D97-AF65-F5344CB8AC3E}">
        <p14:creationId xmlns:p14="http://schemas.microsoft.com/office/powerpoint/2010/main" val="194598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20663"/>
            <a:ext cx="10058400" cy="758825"/>
          </a:xfrm>
        </p:spPr>
        <p:txBody>
          <a:bodyPr>
            <a:normAutofit/>
          </a:bodyPr>
          <a:lstStyle/>
          <a:p>
            <a:r>
              <a:rPr lang="en-GB" sz="3200" dirty="0" smtClean="0"/>
              <a:t>Key principles of Care </a:t>
            </a:r>
            <a:endParaRPr lang="en-GB" sz="3200" dirty="0"/>
          </a:p>
        </p:txBody>
      </p:sp>
      <p:sp>
        <p:nvSpPr>
          <p:cNvPr id="3" name="Content Placeholder 2"/>
          <p:cNvSpPr>
            <a:spLocks noGrp="1"/>
          </p:cNvSpPr>
          <p:nvPr>
            <p:ph idx="4294967295"/>
          </p:nvPr>
        </p:nvSpPr>
        <p:spPr>
          <a:xfrm>
            <a:off x="411163" y="1046163"/>
            <a:ext cx="11780837" cy="4822825"/>
          </a:xfrm>
        </p:spPr>
        <p:txBody>
          <a:bodyPr>
            <a:normAutofit fontScale="62500" lnSpcReduction="20000"/>
          </a:bodyPr>
          <a:lstStyle/>
          <a:p>
            <a:endParaRPr lang="en-GB" sz="2200" dirty="0" smtClean="0"/>
          </a:p>
          <a:p>
            <a:pPr marL="0" indent="0" algn="ctr">
              <a:buNone/>
            </a:pPr>
            <a:r>
              <a:rPr lang="en-GB" sz="4000" dirty="0" smtClean="0"/>
              <a:t>At Holy Cross we provide Person Centred Care – Understanding the Person needs and preferences to deliver the best care possible, with respect </a:t>
            </a:r>
            <a:r>
              <a:rPr lang="en-GB" sz="4000" dirty="0"/>
              <a:t>and </a:t>
            </a:r>
            <a:r>
              <a:rPr lang="en-GB" sz="4000" dirty="0" smtClean="0"/>
              <a:t>compassion</a:t>
            </a:r>
            <a:r>
              <a:rPr lang="en-GB" sz="4000" b="1" dirty="0" smtClean="0"/>
              <a:t>.</a:t>
            </a:r>
          </a:p>
          <a:p>
            <a:pPr marL="0" indent="0">
              <a:buNone/>
            </a:pPr>
            <a:r>
              <a:rPr lang="en-GB" sz="2900" u="sng" dirty="0" smtClean="0"/>
              <a:t>How do we achieve this </a:t>
            </a:r>
            <a:endParaRPr lang="en-GB" sz="2900" dirty="0" smtClean="0"/>
          </a:p>
          <a:p>
            <a:pPr marL="0" indent="0">
              <a:buNone/>
            </a:pPr>
            <a:r>
              <a:rPr lang="en-GB" sz="2600" b="1" dirty="0" smtClean="0">
                <a:solidFill>
                  <a:schemeClr val="accent1"/>
                </a:solidFill>
              </a:rPr>
              <a:t>The person is central to all our interventions.</a:t>
            </a:r>
          </a:p>
          <a:p>
            <a:pPr marL="0" indent="0">
              <a:buNone/>
            </a:pPr>
            <a:r>
              <a:rPr lang="en-GB" sz="2600" b="1" dirty="0" smtClean="0">
                <a:solidFill>
                  <a:schemeClr val="accent1"/>
                </a:solidFill>
              </a:rPr>
              <a:t>We take  into account the persons preferences, past and present – The patient profiles “Getting to know me ” helps us achieve this as well as  working and listening to our  patients and their family and friends.</a:t>
            </a:r>
          </a:p>
          <a:p>
            <a:pPr marL="0" indent="0">
              <a:buNone/>
            </a:pPr>
            <a:r>
              <a:rPr lang="en-GB" sz="2600" b="1" dirty="0" smtClean="0">
                <a:solidFill>
                  <a:schemeClr val="accent1"/>
                </a:solidFill>
              </a:rPr>
              <a:t>We work as a Team to provide a consistent approach to patient care</a:t>
            </a:r>
            <a:r>
              <a:rPr lang="en-GB" b="1" dirty="0" smtClean="0">
                <a:solidFill>
                  <a:schemeClr val="accent1"/>
                </a:solidFill>
              </a:rPr>
              <a:t>.</a:t>
            </a:r>
          </a:p>
          <a:p>
            <a:pPr marL="457200" indent="-457200">
              <a:buFont typeface="+mj-lt"/>
              <a:buAutoNum type="arabicPeriod"/>
            </a:pPr>
            <a:r>
              <a:rPr lang="en-GB" sz="2600" dirty="0" smtClean="0">
                <a:solidFill>
                  <a:schemeClr val="accent1"/>
                </a:solidFill>
              </a:rPr>
              <a:t>Physical Health </a:t>
            </a:r>
            <a:r>
              <a:rPr lang="en-GB" sz="2600" dirty="0" smtClean="0"/>
              <a:t>– Understand the Physical Health needs of the person, both the Primary  and </a:t>
            </a:r>
            <a:r>
              <a:rPr lang="en-GB" sz="2600" dirty="0"/>
              <a:t>S</a:t>
            </a:r>
            <a:r>
              <a:rPr lang="en-GB" sz="2600" dirty="0" smtClean="0"/>
              <a:t>econdary conditions. The risk and  management of the person with the condition  e.g. monitoring diabetes, temperature control, infection, epilepsy , shunt blockage, spasm, pain, fatigue  etc. </a:t>
            </a:r>
          </a:p>
          <a:p>
            <a:pPr marL="457200" indent="-457200">
              <a:buFont typeface="+mj-lt"/>
              <a:buAutoNum type="arabicPeriod"/>
            </a:pPr>
            <a:r>
              <a:rPr lang="en-GB" sz="2600" dirty="0" smtClean="0">
                <a:solidFill>
                  <a:schemeClr val="accent1"/>
                </a:solidFill>
              </a:rPr>
              <a:t>Continence care  </a:t>
            </a:r>
            <a:r>
              <a:rPr lang="en-GB" sz="2600" dirty="0" smtClean="0"/>
              <a:t>– Bowel and urine output management  – interventions / risk</a:t>
            </a:r>
          </a:p>
          <a:p>
            <a:pPr marL="457200" indent="-457200">
              <a:buFont typeface="+mj-lt"/>
              <a:buAutoNum type="arabicPeriod"/>
            </a:pPr>
            <a:r>
              <a:rPr lang="en-GB" sz="2600" dirty="0" smtClean="0">
                <a:solidFill>
                  <a:schemeClr val="accent1"/>
                </a:solidFill>
              </a:rPr>
              <a:t>Skin </a:t>
            </a:r>
            <a:r>
              <a:rPr lang="en-GB" sz="2600" dirty="0" smtClean="0"/>
              <a:t>– Vulnerability, pressure issues, equipment – interventions / risk </a:t>
            </a:r>
          </a:p>
          <a:p>
            <a:pPr marL="457200" indent="-457200">
              <a:buFont typeface="+mj-lt"/>
              <a:buAutoNum type="arabicPeriod"/>
            </a:pPr>
            <a:r>
              <a:rPr lang="en-GB" sz="2600" dirty="0" smtClean="0">
                <a:solidFill>
                  <a:schemeClr val="accent1"/>
                </a:solidFill>
              </a:rPr>
              <a:t>Mobility </a:t>
            </a:r>
            <a:r>
              <a:rPr lang="en-GB" sz="2600" dirty="0" smtClean="0"/>
              <a:t>– Moving and handling, equipment, posture and positioning - risk</a:t>
            </a:r>
          </a:p>
          <a:p>
            <a:pPr marL="457200" indent="-457200">
              <a:buFont typeface="+mj-lt"/>
              <a:buAutoNum type="arabicPeriod"/>
            </a:pPr>
            <a:r>
              <a:rPr lang="en-GB" sz="2600" dirty="0" smtClean="0">
                <a:solidFill>
                  <a:schemeClr val="accent1"/>
                </a:solidFill>
              </a:rPr>
              <a:t>Behaviour</a:t>
            </a:r>
            <a:r>
              <a:rPr lang="en-GB" sz="2600" dirty="0" smtClean="0"/>
              <a:t> – Fatigue, triggers ABC charts, Verbal and Physical abuse / injury / risk  behaviours to others or self </a:t>
            </a:r>
          </a:p>
          <a:p>
            <a:endParaRPr lang="en-GB" dirty="0"/>
          </a:p>
        </p:txBody>
      </p:sp>
    </p:spTree>
    <p:extLst>
      <p:ext uri="{BB962C8B-B14F-4D97-AF65-F5344CB8AC3E}">
        <p14:creationId xmlns:p14="http://schemas.microsoft.com/office/powerpoint/2010/main" val="3623074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defRPr/>
            </a:pPr>
            <a:r>
              <a:rPr lang="en-US" altLang="zh-CN" sz="4000">
                <a:ea typeface="宋体" pitchFamily="2" charset="-122"/>
              </a:rPr>
              <a:t>Is There a Cure For Spinal Cord Injury ?</a:t>
            </a:r>
          </a:p>
        </p:txBody>
      </p:sp>
      <p:sp>
        <p:nvSpPr>
          <p:cNvPr id="13315" name="Rectangle 3"/>
          <p:cNvSpPr>
            <a:spLocks noGrp="1" noChangeArrowheads="1"/>
          </p:cNvSpPr>
          <p:nvPr>
            <p:ph idx="1"/>
          </p:nvPr>
        </p:nvSpPr>
        <p:spPr/>
        <p:txBody>
          <a:bodyPr>
            <a:normAutofit/>
          </a:bodyPr>
          <a:lstStyle/>
          <a:p>
            <a:pPr eaLnBrk="1" hangingPunct="1">
              <a:buFont typeface="Wingdings" panose="05000000000000000000" pitchFamily="2" charset="2"/>
              <a:buChar char="Ø"/>
              <a:defRPr/>
            </a:pPr>
            <a:r>
              <a:rPr lang="en-US" altLang="zh-CN" dirty="0" smtClean="0">
                <a:ea typeface="宋体" pitchFamily="2" charset="-122"/>
              </a:rPr>
              <a:t> Regeneration &amp; Repair of the spinal cord.</a:t>
            </a:r>
          </a:p>
          <a:p>
            <a:pPr eaLnBrk="1" hangingPunct="1">
              <a:buFontTx/>
              <a:buNone/>
              <a:defRPr/>
            </a:pPr>
            <a:r>
              <a:rPr lang="en-US" altLang="zh-CN" dirty="0" smtClean="0">
                <a:ea typeface="宋体" pitchFamily="2" charset="-122"/>
              </a:rPr>
              <a:t>   - it can never be cured by drugs.</a:t>
            </a:r>
          </a:p>
          <a:p>
            <a:pPr eaLnBrk="1" hangingPunct="1">
              <a:buFontTx/>
              <a:buNone/>
              <a:defRPr/>
            </a:pPr>
            <a:r>
              <a:rPr lang="en-US" altLang="zh-CN" dirty="0" smtClean="0">
                <a:ea typeface="宋体" pitchFamily="2" charset="-122"/>
              </a:rPr>
              <a:t>   - the nerve cells in the spinal cord are unable to spontaneously reproduce or regenerate.</a:t>
            </a:r>
          </a:p>
          <a:p>
            <a:pPr eaLnBrk="1" hangingPunct="1">
              <a:buFontTx/>
              <a:buNone/>
              <a:defRPr/>
            </a:pPr>
            <a:r>
              <a:rPr lang="en-US" altLang="zh-CN" dirty="0" smtClean="0">
                <a:ea typeface="宋体" pitchFamily="2" charset="-122"/>
              </a:rPr>
              <a:t>   - The spinal cord is unable to repair itself.</a:t>
            </a:r>
          </a:p>
          <a:p>
            <a:pPr eaLnBrk="1" hangingPunct="1">
              <a:buFontTx/>
              <a:buNone/>
              <a:defRPr/>
            </a:pPr>
            <a:r>
              <a:rPr lang="en-US" altLang="zh-CN" dirty="0" smtClean="0">
                <a:ea typeface="宋体" pitchFamily="2" charset="-122"/>
              </a:rPr>
              <a:t>   - Can’t be rejoined. No surgery. No cure for SCI.</a:t>
            </a:r>
          </a:p>
          <a:p>
            <a:pPr>
              <a:buFont typeface="Wingdings" panose="05000000000000000000" pitchFamily="2" charset="2"/>
              <a:buChar char="Ø"/>
              <a:defRPr/>
            </a:pPr>
            <a:r>
              <a:rPr lang="en-US" altLang="zh-CN" dirty="0" smtClean="0"/>
              <a:t> Their </a:t>
            </a:r>
            <a:r>
              <a:rPr lang="en-US" altLang="zh-CN" dirty="0"/>
              <a:t>bodies may behave differently, but they have learned to adapt to that.</a:t>
            </a:r>
          </a:p>
          <a:p>
            <a:pPr>
              <a:buFont typeface="Wingdings" panose="05000000000000000000" pitchFamily="2" charset="2"/>
              <a:buChar char="Ø"/>
              <a:defRPr/>
            </a:pPr>
            <a:r>
              <a:rPr lang="en-US" altLang="zh-CN" dirty="0" smtClean="0"/>
              <a:t> Find </a:t>
            </a:r>
            <a:r>
              <a:rPr lang="en-US" altLang="zh-CN" dirty="0"/>
              <a:t>many things they can do, want to do</a:t>
            </a:r>
            <a:r>
              <a:rPr lang="en-US" altLang="zh-CN" dirty="0" smtClean="0"/>
              <a:t>.</a:t>
            </a:r>
            <a:endParaRPr lang="en-US" altLang="zh-CN" dirty="0"/>
          </a:p>
        </p:txBody>
      </p:sp>
    </p:spTree>
    <p:extLst>
      <p:ext uri="{BB962C8B-B14F-4D97-AF65-F5344CB8AC3E}">
        <p14:creationId xmlns:p14="http://schemas.microsoft.com/office/powerpoint/2010/main" val="2938180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eaLnBrk="1" hangingPunct="1">
              <a:defRPr/>
            </a:pPr>
            <a:r>
              <a:rPr lang="en-US" altLang="zh-CN" sz="3600" dirty="0" smtClean="0">
                <a:ea typeface="宋体" pitchFamily="2" charset="-122"/>
              </a:rPr>
              <a:t>Bowel </a:t>
            </a:r>
            <a:r>
              <a:rPr lang="en-US" altLang="zh-CN" sz="3600" dirty="0">
                <a:ea typeface="宋体" pitchFamily="2" charset="-122"/>
              </a:rPr>
              <a:t>Management following Spinal Cord Injury ?</a:t>
            </a:r>
          </a:p>
        </p:txBody>
      </p:sp>
      <p:sp>
        <p:nvSpPr>
          <p:cNvPr id="15363"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Ø"/>
              <a:defRPr/>
            </a:pPr>
            <a:endParaRPr lang="en-US" altLang="zh-CN" sz="2400" dirty="0" smtClean="0">
              <a:ea typeface="宋体" pitchFamily="2" charset="-122"/>
            </a:endParaRPr>
          </a:p>
          <a:p>
            <a:pPr eaLnBrk="1" hangingPunct="1">
              <a:lnSpc>
                <a:spcPct val="80000"/>
              </a:lnSpc>
              <a:buFont typeface="Wingdings" panose="05000000000000000000" pitchFamily="2" charset="2"/>
              <a:buChar char="Ø"/>
              <a:defRPr/>
            </a:pPr>
            <a:r>
              <a:rPr lang="en-US" altLang="zh-CN" sz="2400" dirty="0" smtClean="0">
                <a:ea typeface="宋体" pitchFamily="2" charset="-122"/>
              </a:rPr>
              <a:t> </a:t>
            </a:r>
            <a:r>
              <a:rPr lang="en-US" altLang="zh-CN" sz="2400" dirty="0" smtClean="0">
                <a:solidFill>
                  <a:srgbClr val="FFFF00"/>
                </a:solidFill>
                <a:ea typeface="宋体" pitchFamily="2" charset="-122"/>
              </a:rPr>
              <a:t>Reflex </a:t>
            </a:r>
            <a:r>
              <a:rPr lang="en-US" altLang="zh-CN" sz="2400" dirty="0">
                <a:solidFill>
                  <a:srgbClr val="FFFF00"/>
                </a:solidFill>
                <a:ea typeface="宋体" pitchFamily="2" charset="-122"/>
              </a:rPr>
              <a:t>Bowel</a:t>
            </a:r>
            <a:r>
              <a:rPr lang="en-US" altLang="zh-CN" sz="2400" dirty="0">
                <a:ea typeface="宋体" pitchFamily="2" charset="-122"/>
              </a:rPr>
              <a:t>: injuries to the T12 and above. ( result in damage to upper motor neuron. No message pass, but reflex )</a:t>
            </a:r>
          </a:p>
          <a:p>
            <a:pPr eaLnBrk="1" hangingPunct="1">
              <a:lnSpc>
                <a:spcPct val="80000"/>
              </a:lnSpc>
              <a:buFontTx/>
              <a:buNone/>
              <a:defRPr/>
            </a:pPr>
            <a:r>
              <a:rPr lang="en-US" altLang="zh-CN" sz="2400" dirty="0">
                <a:ea typeface="宋体" pitchFamily="2" charset="-122"/>
              </a:rPr>
              <a:t>   </a:t>
            </a:r>
            <a:r>
              <a:rPr lang="en-US" altLang="zh-CN" sz="2400" dirty="0" smtClean="0">
                <a:ea typeface="宋体" pitchFamily="2" charset="-122"/>
              </a:rPr>
              <a:t>- </a:t>
            </a:r>
            <a:r>
              <a:rPr lang="en-US" altLang="zh-CN" sz="2400" dirty="0">
                <a:ea typeface="宋体" pitchFamily="2" charset="-122"/>
              </a:rPr>
              <a:t>management: by stimulating the rectum the bowel may push faeces from the rectum through reflex contraction, reducing the need for aperients or manual evacuation. ( a gloved lubricated finger, </a:t>
            </a:r>
            <a:r>
              <a:rPr lang="en-US" altLang="zh-CN" sz="2400" dirty="0" err="1">
                <a:ea typeface="宋体" pitchFamily="2" charset="-122"/>
              </a:rPr>
              <a:t>Glycerine</a:t>
            </a:r>
            <a:r>
              <a:rPr lang="en-US" altLang="zh-CN" sz="2400" dirty="0">
                <a:ea typeface="宋体" pitchFamily="2" charset="-122"/>
              </a:rPr>
              <a:t> </a:t>
            </a:r>
            <a:r>
              <a:rPr lang="en-US" altLang="zh-CN" sz="2400" dirty="0" err="1">
                <a:ea typeface="宋体" pitchFamily="2" charset="-122"/>
              </a:rPr>
              <a:t>supps</a:t>
            </a:r>
            <a:r>
              <a:rPr lang="en-US" altLang="zh-CN" sz="2400" dirty="0">
                <a:ea typeface="宋体" pitchFamily="2" charset="-122"/>
              </a:rPr>
              <a:t>, enema )</a:t>
            </a:r>
          </a:p>
          <a:p>
            <a:pPr eaLnBrk="1" hangingPunct="1">
              <a:lnSpc>
                <a:spcPct val="80000"/>
              </a:lnSpc>
              <a:buFont typeface="Wingdings" panose="05000000000000000000" pitchFamily="2" charset="2"/>
              <a:buChar char="Ø"/>
              <a:defRPr/>
            </a:pPr>
            <a:r>
              <a:rPr lang="en-US" altLang="zh-CN" sz="2400" dirty="0" smtClean="0">
                <a:ea typeface="宋体" pitchFamily="2" charset="-122"/>
              </a:rPr>
              <a:t> </a:t>
            </a:r>
            <a:r>
              <a:rPr lang="en-US" altLang="zh-CN" sz="2400" dirty="0" smtClean="0">
                <a:solidFill>
                  <a:srgbClr val="FFFF00"/>
                </a:solidFill>
                <a:ea typeface="宋体" pitchFamily="2" charset="-122"/>
              </a:rPr>
              <a:t>Flaccid </a:t>
            </a:r>
            <a:r>
              <a:rPr lang="en-US" altLang="zh-CN" sz="2400" dirty="0">
                <a:solidFill>
                  <a:srgbClr val="FFFF00"/>
                </a:solidFill>
                <a:ea typeface="宋体" pitchFamily="2" charset="-122"/>
              </a:rPr>
              <a:t>Bowel</a:t>
            </a:r>
            <a:r>
              <a:rPr lang="en-US" altLang="zh-CN" sz="2400" dirty="0">
                <a:ea typeface="宋体" pitchFamily="2" charset="-122"/>
              </a:rPr>
              <a:t>: injuries to the L1 and below. ( the reflex activity of the bowel is lost ).</a:t>
            </a:r>
          </a:p>
          <a:p>
            <a:pPr eaLnBrk="1" hangingPunct="1">
              <a:lnSpc>
                <a:spcPct val="80000"/>
              </a:lnSpc>
              <a:buFontTx/>
              <a:buNone/>
              <a:defRPr/>
            </a:pPr>
            <a:r>
              <a:rPr lang="en-US" altLang="zh-CN" sz="2400" dirty="0">
                <a:ea typeface="宋体" pitchFamily="2" charset="-122"/>
              </a:rPr>
              <a:t>   </a:t>
            </a:r>
            <a:r>
              <a:rPr lang="en-US" altLang="zh-CN" sz="2400" dirty="0" smtClean="0">
                <a:ea typeface="宋体" pitchFamily="2" charset="-122"/>
              </a:rPr>
              <a:t>- </a:t>
            </a:r>
            <a:r>
              <a:rPr lang="en-US" altLang="zh-CN" sz="2400" dirty="0">
                <a:ea typeface="宋体" pitchFamily="2" charset="-122"/>
              </a:rPr>
              <a:t>management: manual evacuation of the stool.</a:t>
            </a:r>
          </a:p>
        </p:txBody>
      </p:sp>
    </p:spTree>
    <p:extLst>
      <p:ext uri="{BB962C8B-B14F-4D97-AF65-F5344CB8AC3E}">
        <p14:creationId xmlns:p14="http://schemas.microsoft.com/office/powerpoint/2010/main" val="1973837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zh-CN" smtClean="0">
                <a:ea typeface="宋体" pitchFamily="2" charset="-122"/>
              </a:rPr>
              <a:t>Aim of Bowel Management</a:t>
            </a:r>
          </a:p>
        </p:txBody>
      </p:sp>
      <p:sp>
        <p:nvSpPr>
          <p:cNvPr id="16387"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Ø"/>
              <a:defRPr/>
            </a:pPr>
            <a:r>
              <a:rPr lang="en-US" altLang="zh-CN" sz="2800" dirty="0" smtClean="0">
                <a:ea typeface="宋体" pitchFamily="2" charset="-122"/>
              </a:rPr>
              <a:t> </a:t>
            </a:r>
            <a:r>
              <a:rPr lang="en-US" altLang="zh-CN" sz="2400" dirty="0" smtClean="0">
                <a:ea typeface="宋体" pitchFamily="2" charset="-122"/>
              </a:rPr>
              <a:t>Avoid </a:t>
            </a:r>
            <a:r>
              <a:rPr lang="en-US" altLang="zh-CN" sz="2400" dirty="0">
                <a:ea typeface="宋体" pitchFamily="2" charset="-122"/>
              </a:rPr>
              <a:t>constipation, faecal incontinence and Autonomic Dysreflexia</a:t>
            </a:r>
            <a:r>
              <a:rPr lang="en-US" altLang="zh-CN" sz="2400" dirty="0" smtClean="0">
                <a:ea typeface="宋体" pitchFamily="2" charset="-122"/>
              </a:rPr>
              <a:t>.</a:t>
            </a:r>
          </a:p>
          <a:p>
            <a:pPr>
              <a:buFont typeface="Wingdings" panose="05000000000000000000" pitchFamily="2" charset="2"/>
              <a:buChar char="Ø"/>
              <a:defRPr/>
            </a:pPr>
            <a:r>
              <a:rPr lang="en-US" altLang="zh-CN" sz="2400" dirty="0" smtClean="0"/>
              <a:t> Exercise </a:t>
            </a:r>
            <a:r>
              <a:rPr lang="en-US" altLang="zh-CN" sz="2400" dirty="0"/>
              <a:t>and activity</a:t>
            </a:r>
          </a:p>
          <a:p>
            <a:pPr>
              <a:buFont typeface="Wingdings" panose="05000000000000000000" pitchFamily="2" charset="2"/>
              <a:buChar char="Ø"/>
              <a:defRPr/>
            </a:pPr>
            <a:r>
              <a:rPr lang="en-US" altLang="zh-CN" sz="2400" dirty="0" smtClean="0"/>
              <a:t> Diet </a:t>
            </a:r>
            <a:r>
              <a:rPr lang="en-US" altLang="zh-CN" sz="2400" dirty="0"/>
              <a:t>( adequate fibre ) and fluid intake ( at least 2L/day )</a:t>
            </a:r>
          </a:p>
          <a:p>
            <a:pPr>
              <a:buFont typeface="Wingdings" panose="05000000000000000000" pitchFamily="2" charset="2"/>
              <a:buChar char="Ø"/>
              <a:defRPr/>
            </a:pPr>
            <a:r>
              <a:rPr lang="en-US" altLang="zh-CN" sz="2400" dirty="0" smtClean="0"/>
              <a:t> Abdominal </a:t>
            </a:r>
            <a:r>
              <a:rPr lang="en-US" altLang="zh-CN" sz="2400" dirty="0"/>
              <a:t>massage</a:t>
            </a:r>
          </a:p>
          <a:p>
            <a:pPr>
              <a:buFont typeface="Wingdings" panose="05000000000000000000" pitchFamily="2" charset="2"/>
              <a:buChar char="Ø"/>
              <a:defRPr/>
            </a:pPr>
            <a:r>
              <a:rPr lang="en-US" altLang="zh-CN" sz="2400" dirty="0" smtClean="0"/>
              <a:t> Oral </a:t>
            </a:r>
            <a:r>
              <a:rPr lang="en-US" altLang="zh-CN" sz="2400" dirty="0"/>
              <a:t>laxatives</a:t>
            </a:r>
          </a:p>
          <a:p>
            <a:pPr eaLnBrk="1" hangingPunct="1">
              <a:lnSpc>
                <a:spcPct val="90000"/>
              </a:lnSpc>
              <a:defRPr/>
            </a:pPr>
            <a:endParaRPr lang="en-US" altLang="zh-CN" sz="2800" dirty="0">
              <a:ea typeface="宋体" pitchFamily="2" charset="-122"/>
            </a:endParaRPr>
          </a:p>
        </p:txBody>
      </p:sp>
    </p:spTree>
    <p:extLst>
      <p:ext uri="{BB962C8B-B14F-4D97-AF65-F5344CB8AC3E}">
        <p14:creationId xmlns:p14="http://schemas.microsoft.com/office/powerpoint/2010/main" val="3932552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zh-CN" smtClean="0">
                <a:ea typeface="宋体" pitchFamily="2" charset="-122"/>
              </a:rPr>
              <a:t>Long Term Issues</a:t>
            </a:r>
          </a:p>
        </p:txBody>
      </p:sp>
      <p:sp>
        <p:nvSpPr>
          <p:cNvPr id="18435" name="Rectangle 3"/>
          <p:cNvSpPr>
            <a:spLocks noGrp="1" noChangeArrowheads="1"/>
          </p:cNvSpPr>
          <p:nvPr>
            <p:ph idx="1"/>
          </p:nvPr>
        </p:nvSpPr>
        <p:spPr/>
        <p:txBody>
          <a:bodyPr>
            <a:normAutofit/>
          </a:bodyPr>
          <a:lstStyle/>
          <a:p>
            <a:pPr eaLnBrk="1" hangingPunct="1">
              <a:buFont typeface="Wingdings" panose="05000000000000000000" pitchFamily="2" charset="2"/>
              <a:buChar char="Ø"/>
              <a:defRPr/>
            </a:pPr>
            <a:r>
              <a:rPr lang="en-US" altLang="zh-CN" dirty="0" smtClean="0">
                <a:ea typeface="宋体" pitchFamily="2" charset="-122"/>
              </a:rPr>
              <a:t> Prolonged evacuation</a:t>
            </a:r>
          </a:p>
          <a:p>
            <a:pPr eaLnBrk="1" hangingPunct="1">
              <a:buFont typeface="Wingdings" panose="05000000000000000000" pitchFamily="2" charset="2"/>
              <a:buChar char="Ø"/>
              <a:defRPr/>
            </a:pPr>
            <a:r>
              <a:rPr lang="en-US" altLang="zh-CN" dirty="0" smtClean="0">
                <a:ea typeface="宋体" pitchFamily="2" charset="-122"/>
              </a:rPr>
              <a:t> Constipation</a:t>
            </a:r>
          </a:p>
          <a:p>
            <a:pPr eaLnBrk="1" hangingPunct="1">
              <a:buFont typeface="Wingdings" panose="05000000000000000000" pitchFamily="2" charset="2"/>
              <a:buChar char="Ø"/>
              <a:defRPr/>
            </a:pPr>
            <a:r>
              <a:rPr lang="en-US" altLang="zh-CN" dirty="0" smtClean="0">
                <a:ea typeface="宋体" pitchFamily="2" charset="-122"/>
              </a:rPr>
              <a:t> Overloaded bowel</a:t>
            </a:r>
          </a:p>
          <a:p>
            <a:pPr eaLnBrk="1" hangingPunct="1">
              <a:buFont typeface="Wingdings" panose="05000000000000000000" pitchFamily="2" charset="2"/>
              <a:buChar char="Ø"/>
              <a:defRPr/>
            </a:pPr>
            <a:r>
              <a:rPr lang="en-US" altLang="zh-CN" dirty="0" smtClean="0">
                <a:ea typeface="宋体" pitchFamily="2" charset="-122"/>
              </a:rPr>
              <a:t> Diarrhoea</a:t>
            </a:r>
          </a:p>
          <a:p>
            <a:pPr eaLnBrk="1" hangingPunct="1">
              <a:buFont typeface="Wingdings" panose="05000000000000000000" pitchFamily="2" charset="2"/>
              <a:buChar char="Ø"/>
              <a:defRPr/>
            </a:pPr>
            <a:r>
              <a:rPr lang="en-US" altLang="zh-CN" dirty="0" smtClean="0">
                <a:ea typeface="宋体" pitchFamily="2" charset="-122"/>
              </a:rPr>
              <a:t> Rectal bleeding</a:t>
            </a:r>
          </a:p>
          <a:p>
            <a:pPr eaLnBrk="1" hangingPunct="1">
              <a:buFont typeface="Wingdings" panose="05000000000000000000" pitchFamily="2" charset="2"/>
              <a:buChar char="Ø"/>
              <a:defRPr/>
            </a:pPr>
            <a:r>
              <a:rPr lang="en-US" altLang="zh-CN" dirty="0" smtClean="0">
                <a:ea typeface="宋体" pitchFamily="2" charset="-122"/>
              </a:rPr>
              <a:t> Haemorrhoids</a:t>
            </a:r>
          </a:p>
          <a:p>
            <a:pPr eaLnBrk="1" hangingPunct="1">
              <a:buFont typeface="Wingdings" panose="05000000000000000000" pitchFamily="2" charset="2"/>
              <a:buChar char="Ø"/>
              <a:defRPr/>
            </a:pPr>
            <a:r>
              <a:rPr lang="en-US" altLang="zh-CN" dirty="0" smtClean="0">
                <a:ea typeface="宋体" pitchFamily="2" charset="-122"/>
              </a:rPr>
              <a:t> Autonomic Dysreflexia ( T6 or above )</a:t>
            </a:r>
          </a:p>
        </p:txBody>
      </p:sp>
    </p:spTree>
    <p:extLst>
      <p:ext uri="{BB962C8B-B14F-4D97-AF65-F5344CB8AC3E}">
        <p14:creationId xmlns:p14="http://schemas.microsoft.com/office/powerpoint/2010/main" val="67053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zh-CN" dirty="0" smtClean="0">
                <a:ea typeface="宋体" pitchFamily="2" charset="-122"/>
              </a:rPr>
              <a:t>Autonomic dysfunction </a:t>
            </a:r>
          </a:p>
        </p:txBody>
      </p:sp>
      <p:sp>
        <p:nvSpPr>
          <p:cNvPr id="9219"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Ø"/>
              <a:defRPr/>
            </a:pPr>
            <a:r>
              <a:rPr lang="en-US" altLang="zh-CN" sz="2800" dirty="0" smtClean="0">
                <a:ea typeface="宋体" pitchFamily="2" charset="-122"/>
              </a:rPr>
              <a:t> </a:t>
            </a:r>
            <a:r>
              <a:rPr lang="en-US" altLang="zh-CN" sz="2400" dirty="0" smtClean="0">
                <a:ea typeface="宋体" pitchFamily="2" charset="-122"/>
              </a:rPr>
              <a:t>It </a:t>
            </a:r>
            <a:r>
              <a:rPr lang="en-US" altLang="zh-CN" sz="2400" dirty="0">
                <a:ea typeface="宋体" pitchFamily="2" charset="-122"/>
              </a:rPr>
              <a:t>is outside the spinal cord and is connected to it.</a:t>
            </a:r>
          </a:p>
          <a:p>
            <a:pPr eaLnBrk="1" hangingPunct="1">
              <a:lnSpc>
                <a:spcPct val="80000"/>
              </a:lnSpc>
              <a:buFont typeface="Wingdings" panose="05000000000000000000" pitchFamily="2" charset="2"/>
              <a:buChar char="Ø"/>
              <a:defRPr/>
            </a:pPr>
            <a:r>
              <a:rPr lang="en-US" altLang="zh-CN" sz="2400" dirty="0" smtClean="0">
                <a:ea typeface="宋体" pitchFamily="2" charset="-122"/>
              </a:rPr>
              <a:t> It </a:t>
            </a:r>
            <a:r>
              <a:rPr lang="en-US" altLang="zh-CN" sz="2400" dirty="0">
                <a:ea typeface="宋体" pitchFamily="2" charset="-122"/>
              </a:rPr>
              <a:t>controls the autonomic function of internal organs and glands (heart rate, blood pressure and sweating ).</a:t>
            </a:r>
          </a:p>
          <a:p>
            <a:pPr eaLnBrk="1" hangingPunct="1">
              <a:lnSpc>
                <a:spcPct val="80000"/>
              </a:lnSpc>
              <a:buFont typeface="Wingdings" panose="05000000000000000000" pitchFamily="2" charset="2"/>
              <a:buChar char="Ø"/>
              <a:defRPr/>
            </a:pPr>
            <a:r>
              <a:rPr lang="en-US" altLang="zh-CN" sz="2400" dirty="0" smtClean="0">
                <a:ea typeface="宋体" pitchFamily="2" charset="-122"/>
              </a:rPr>
              <a:t> It </a:t>
            </a:r>
            <a:r>
              <a:rPr lang="en-US" altLang="zh-CN" sz="2400" dirty="0">
                <a:ea typeface="宋体" pitchFamily="2" charset="-122"/>
              </a:rPr>
              <a:t>also works with the other part of the nervous system to control the bowel, bladder and sexual function.</a:t>
            </a:r>
          </a:p>
          <a:p>
            <a:pPr eaLnBrk="1" hangingPunct="1">
              <a:lnSpc>
                <a:spcPct val="80000"/>
              </a:lnSpc>
              <a:buFont typeface="Wingdings" panose="05000000000000000000" pitchFamily="2" charset="2"/>
              <a:buChar char="Ø"/>
              <a:defRPr/>
            </a:pPr>
            <a:r>
              <a:rPr lang="en-US" altLang="zh-CN" sz="2400" dirty="0" smtClean="0">
                <a:ea typeface="宋体" pitchFamily="2" charset="-122"/>
              </a:rPr>
              <a:t> Damage </a:t>
            </a:r>
            <a:r>
              <a:rPr lang="en-US" altLang="zh-CN" sz="2400" dirty="0">
                <a:ea typeface="宋体" pitchFamily="2" charset="-122"/>
              </a:rPr>
              <a:t>to the spinal cord will usually affect the ability of autonomic nervous system to function normally</a:t>
            </a:r>
            <a:r>
              <a:rPr lang="en-US" altLang="zh-CN" sz="2800" dirty="0">
                <a:ea typeface="宋体" pitchFamily="2" charset="-122"/>
              </a:rPr>
              <a:t>.</a:t>
            </a:r>
          </a:p>
        </p:txBody>
      </p:sp>
    </p:spTree>
    <p:extLst>
      <p:ext uri="{BB962C8B-B14F-4D97-AF65-F5344CB8AC3E}">
        <p14:creationId xmlns:p14="http://schemas.microsoft.com/office/powerpoint/2010/main" val="2629328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ltLang="zh-CN" dirty="0" smtClean="0">
                <a:ea typeface="宋体" pitchFamily="2" charset="-122"/>
              </a:rPr>
              <a:t>Autonomic Dysreflexia</a:t>
            </a:r>
          </a:p>
        </p:txBody>
      </p:sp>
      <p:sp>
        <p:nvSpPr>
          <p:cNvPr id="19459" name="Rectangle 3"/>
          <p:cNvSpPr>
            <a:spLocks noGrp="1" noChangeArrowheads="1"/>
          </p:cNvSpPr>
          <p:nvPr>
            <p:ph idx="1"/>
          </p:nvPr>
        </p:nvSpPr>
        <p:spPr/>
        <p:txBody>
          <a:bodyPr>
            <a:normAutofit/>
          </a:bodyPr>
          <a:lstStyle/>
          <a:p>
            <a:pPr eaLnBrk="1" hangingPunct="1">
              <a:lnSpc>
                <a:spcPct val="9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the </a:t>
            </a:r>
            <a:r>
              <a:rPr lang="en-US" altLang="zh-CN" sz="2400" dirty="0">
                <a:ea typeface="宋体" pitchFamily="2" charset="-122"/>
              </a:rPr>
              <a:t>autonomic nervous system is the part of the nervous system that supplies the internal organs and digestive glands.</a:t>
            </a:r>
          </a:p>
          <a:p>
            <a:pPr eaLnBrk="1" hangingPunct="1">
              <a:lnSpc>
                <a:spcPct val="9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it </a:t>
            </a:r>
            <a:r>
              <a:rPr lang="en-US" altLang="zh-CN" sz="2400" dirty="0">
                <a:ea typeface="宋体" pitchFamily="2" charset="-122"/>
              </a:rPr>
              <a:t>has two main divisions: </a:t>
            </a:r>
          </a:p>
          <a:p>
            <a:pPr eaLnBrk="1" hangingPunct="1">
              <a:lnSpc>
                <a:spcPct val="90000"/>
              </a:lnSpc>
              <a:buFontTx/>
              <a:buNone/>
              <a:defRPr/>
            </a:pPr>
            <a:r>
              <a:rPr lang="en-US" altLang="zh-CN" sz="2400" dirty="0">
                <a:ea typeface="宋体" pitchFamily="2" charset="-122"/>
              </a:rPr>
              <a:t>   - sympathetic: receive information, respond by stimulating body processes ( prepare the body for stressful or emergency situations )</a:t>
            </a:r>
          </a:p>
          <a:p>
            <a:pPr eaLnBrk="1" hangingPunct="1">
              <a:lnSpc>
                <a:spcPct val="90000"/>
              </a:lnSpc>
              <a:buFontTx/>
              <a:buNone/>
              <a:defRPr/>
            </a:pPr>
            <a:r>
              <a:rPr lang="en-US" altLang="zh-CN" sz="2400" dirty="0">
                <a:ea typeface="宋体" pitchFamily="2" charset="-122"/>
              </a:rPr>
              <a:t>   - parasympathetic: inhibiting them (controls body process during ordinary </a:t>
            </a:r>
            <a:r>
              <a:rPr lang="en-US" altLang="zh-CN" sz="2400" dirty="0" smtClean="0">
                <a:ea typeface="宋体" pitchFamily="2" charset="-122"/>
              </a:rPr>
              <a:t>situations).</a:t>
            </a:r>
            <a:endParaRPr lang="en-US" altLang="zh-CN" sz="2400" dirty="0">
              <a:ea typeface="宋体" pitchFamily="2" charset="-122"/>
            </a:endParaRPr>
          </a:p>
          <a:p>
            <a:pPr eaLnBrk="1" hangingPunct="1">
              <a:lnSpc>
                <a:spcPct val="9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overall</a:t>
            </a:r>
            <a:r>
              <a:rPr lang="en-US" altLang="zh-CN" sz="2400" dirty="0">
                <a:ea typeface="宋体" pitchFamily="2" charset="-122"/>
              </a:rPr>
              <a:t>, the two division work together to ensure that the body responds appropriately to different situations.  </a:t>
            </a:r>
          </a:p>
        </p:txBody>
      </p:sp>
    </p:spTree>
    <p:extLst>
      <p:ext uri="{BB962C8B-B14F-4D97-AF65-F5344CB8AC3E}">
        <p14:creationId xmlns:p14="http://schemas.microsoft.com/office/powerpoint/2010/main" val="2923755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02918" y="284176"/>
            <a:ext cx="10585427" cy="1508760"/>
          </a:xfrm>
        </p:spPr>
        <p:txBody>
          <a:bodyPr/>
          <a:lstStyle/>
          <a:p>
            <a:pPr eaLnBrk="1" hangingPunct="1">
              <a:defRPr/>
            </a:pPr>
            <a:r>
              <a:rPr lang="en-US" altLang="zh-CN" dirty="0" smtClean="0">
                <a:ea typeface="宋体" pitchFamily="2" charset="-122"/>
              </a:rPr>
              <a:t>What is Autonomic Dysreflexia ?</a:t>
            </a:r>
          </a:p>
        </p:txBody>
      </p:sp>
      <p:sp>
        <p:nvSpPr>
          <p:cNvPr id="20483"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it </a:t>
            </a:r>
            <a:r>
              <a:rPr lang="en-US" altLang="zh-CN" sz="2400" dirty="0">
                <a:ea typeface="宋体" pitchFamily="2" charset="-122"/>
              </a:rPr>
              <a:t>is exaggerated response to pain stimuli, below the level of spinal cord damage.</a:t>
            </a:r>
          </a:p>
          <a:p>
            <a:pPr eaLnBrk="1" hangingPunct="1">
              <a:lnSpc>
                <a:spcPct val="8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spinal </a:t>
            </a:r>
            <a:r>
              <a:rPr lang="en-US" altLang="zh-CN" sz="2400" dirty="0">
                <a:ea typeface="宋体" pitchFamily="2" charset="-122"/>
              </a:rPr>
              <a:t>cord injury at or above T6 may potential experience. </a:t>
            </a:r>
            <a:r>
              <a:rPr lang="en-US" altLang="zh-CN" sz="2400" dirty="0" smtClean="0">
                <a:ea typeface="宋体" pitchFamily="2" charset="-122"/>
              </a:rPr>
              <a:t>Develops suddenly </a:t>
            </a:r>
            <a:r>
              <a:rPr lang="en-US" altLang="zh-CN" sz="2400" dirty="0">
                <a:ea typeface="宋体" pitchFamily="2" charset="-122"/>
              </a:rPr>
              <a:t>and </a:t>
            </a:r>
            <a:r>
              <a:rPr lang="en-US" altLang="zh-CN" sz="2400" dirty="0" smtClean="0">
                <a:ea typeface="宋体" pitchFamily="2" charset="-122"/>
              </a:rPr>
              <a:t>potentially become life threatening.</a:t>
            </a:r>
            <a:endParaRPr lang="en-US" altLang="zh-CN" sz="2400" dirty="0">
              <a:ea typeface="宋体" pitchFamily="2" charset="-122"/>
            </a:endParaRPr>
          </a:p>
          <a:p>
            <a:pPr eaLnBrk="1" hangingPunct="1">
              <a:lnSpc>
                <a:spcPct val="8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an </a:t>
            </a:r>
            <a:r>
              <a:rPr lang="en-US" altLang="zh-CN" sz="2400" dirty="0">
                <a:ea typeface="宋体" pitchFamily="2" charset="-122"/>
              </a:rPr>
              <a:t>irritating stimulus below the level of spinal cord </a:t>
            </a:r>
            <a:r>
              <a:rPr lang="en-US" altLang="zh-CN" sz="2400" dirty="0" smtClean="0">
                <a:ea typeface="宋体" pitchFamily="2" charset="-122"/>
              </a:rPr>
              <a:t>injury-send </a:t>
            </a:r>
            <a:r>
              <a:rPr lang="en-US" altLang="zh-CN" sz="2400" dirty="0">
                <a:ea typeface="宋体" pitchFamily="2" charset="-122"/>
              </a:rPr>
              <a:t>nerve impulses to the spinal </a:t>
            </a:r>
            <a:r>
              <a:rPr lang="en-US" altLang="zh-CN" sz="2400" dirty="0" smtClean="0">
                <a:ea typeface="宋体" pitchFamily="2" charset="-122"/>
              </a:rPr>
              <a:t>cord-travel </a:t>
            </a:r>
            <a:r>
              <a:rPr lang="en-US" altLang="zh-CN" sz="2400" dirty="0">
                <a:ea typeface="宋体" pitchFamily="2" charset="-122"/>
              </a:rPr>
              <a:t>upward until blocked by the lesion at the level of </a:t>
            </a:r>
            <a:r>
              <a:rPr lang="en-US" altLang="zh-CN" sz="2400" dirty="0" smtClean="0">
                <a:ea typeface="宋体" pitchFamily="2" charset="-122"/>
              </a:rPr>
              <a:t>injury.</a:t>
            </a:r>
            <a:endParaRPr lang="en-US" altLang="zh-CN" sz="2400" dirty="0">
              <a:ea typeface="宋体" pitchFamily="2" charset="-122"/>
            </a:endParaRPr>
          </a:p>
          <a:p>
            <a:pPr eaLnBrk="1" hangingPunct="1">
              <a:lnSpc>
                <a:spcPct val="80000"/>
              </a:lnSpc>
              <a:buFont typeface="Wingdings" panose="05000000000000000000" pitchFamily="2" charset="2"/>
              <a:buChar char="Ø"/>
              <a:defRPr/>
            </a:pPr>
            <a:r>
              <a:rPr lang="en-US" altLang="zh-CN" sz="2400" dirty="0">
                <a:ea typeface="宋体" pitchFamily="2" charset="-122"/>
              </a:rPr>
              <a:t>  </a:t>
            </a:r>
            <a:r>
              <a:rPr lang="en-US" altLang="zh-CN" sz="2400" dirty="0" smtClean="0">
                <a:ea typeface="宋体" pitchFamily="2" charset="-122"/>
              </a:rPr>
              <a:t>the </a:t>
            </a:r>
            <a:r>
              <a:rPr lang="en-US" altLang="zh-CN" sz="2400" dirty="0">
                <a:ea typeface="宋体" pitchFamily="2" charset="-122"/>
              </a:rPr>
              <a:t>impulses can’t reach the </a:t>
            </a:r>
            <a:r>
              <a:rPr lang="en-US" altLang="zh-CN" sz="2400" dirty="0" smtClean="0">
                <a:ea typeface="宋体" pitchFamily="2" charset="-122"/>
              </a:rPr>
              <a:t>brain - a </a:t>
            </a:r>
            <a:r>
              <a:rPr lang="en-US" altLang="zh-CN" sz="2400" dirty="0">
                <a:ea typeface="宋体" pitchFamily="2" charset="-122"/>
              </a:rPr>
              <a:t>reflex is activated that increases activity of the sympathetic portion of autonomic nervous </a:t>
            </a:r>
            <a:r>
              <a:rPr lang="en-US" altLang="zh-CN" sz="2400" dirty="0" smtClean="0">
                <a:ea typeface="宋体" pitchFamily="2" charset="-122"/>
              </a:rPr>
              <a:t>system - results </a:t>
            </a:r>
            <a:r>
              <a:rPr lang="en-US" altLang="zh-CN" sz="2400" dirty="0">
                <a:ea typeface="宋体" pitchFamily="2" charset="-122"/>
              </a:rPr>
              <a:t>in spasms and narrowing of the blood vessels (Hypertension </a:t>
            </a:r>
            <a:r>
              <a:rPr lang="en-US" altLang="zh-CN" sz="2400" dirty="0" smtClean="0">
                <a:ea typeface="宋体" pitchFamily="2" charset="-122"/>
              </a:rPr>
              <a:t>)</a:t>
            </a:r>
            <a:endParaRPr lang="en-US" altLang="zh-CN" sz="2400" dirty="0">
              <a:ea typeface="宋体" pitchFamily="2" charset="-122"/>
            </a:endParaRPr>
          </a:p>
        </p:txBody>
      </p:sp>
    </p:spTree>
    <p:extLst>
      <p:ext uri="{BB962C8B-B14F-4D97-AF65-F5344CB8AC3E}">
        <p14:creationId xmlns:p14="http://schemas.microsoft.com/office/powerpoint/2010/main" val="633487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Autonomic Dysreflexia</a:t>
            </a:r>
            <a:endParaRPr lang="en-GB" dirty="0"/>
          </a:p>
        </p:txBody>
      </p:sp>
      <p:sp>
        <p:nvSpPr>
          <p:cNvPr id="3" name="Text Placeholder 2"/>
          <p:cNvSpPr>
            <a:spLocks noGrp="1"/>
          </p:cNvSpPr>
          <p:nvPr>
            <p:ph type="body" idx="1"/>
          </p:nvPr>
        </p:nvSpPr>
        <p:spPr/>
        <p:txBody>
          <a:bodyPr/>
          <a:lstStyle/>
          <a:p>
            <a:r>
              <a:rPr lang="en-GB" dirty="0" smtClean="0">
                <a:solidFill>
                  <a:srgbClr val="FFFF00"/>
                </a:solidFill>
              </a:rPr>
              <a:t>Causes</a:t>
            </a:r>
            <a:endParaRPr lang="en-GB" dirty="0">
              <a:solidFill>
                <a:srgbClr val="FFFF00"/>
              </a:solidFill>
            </a:endParaRPr>
          </a:p>
        </p:txBody>
      </p:sp>
      <p:sp>
        <p:nvSpPr>
          <p:cNvPr id="4" name="Content Placeholder 3"/>
          <p:cNvSpPr>
            <a:spLocks noGrp="1"/>
          </p:cNvSpPr>
          <p:nvPr>
            <p:ph sz="half" idx="2"/>
          </p:nvPr>
        </p:nvSpPr>
        <p:spPr/>
        <p:txBody>
          <a:bodyPr>
            <a:normAutofit/>
          </a:bodyPr>
          <a:lstStyle/>
          <a:p>
            <a:pPr>
              <a:buFont typeface="Courier New" panose="02070309020205020404" pitchFamily="49" charset="0"/>
              <a:buChar char="o"/>
              <a:defRPr/>
            </a:pPr>
            <a:r>
              <a:rPr lang="en-US" altLang="zh-CN" dirty="0" smtClean="0"/>
              <a:t> overfilling </a:t>
            </a:r>
            <a:r>
              <a:rPr lang="en-US" altLang="zh-CN" dirty="0"/>
              <a:t>of </a:t>
            </a:r>
            <a:r>
              <a:rPr lang="en-US" altLang="zh-CN" dirty="0" smtClean="0"/>
              <a:t>bladder - causes </a:t>
            </a:r>
            <a:r>
              <a:rPr lang="en-US" altLang="zh-CN" dirty="0"/>
              <a:t>over stretching or irritation of the bladder wall (Blocked catheter ).</a:t>
            </a:r>
          </a:p>
          <a:p>
            <a:pPr>
              <a:buFont typeface="Courier New" panose="02070309020205020404" pitchFamily="49" charset="0"/>
              <a:buChar char="o"/>
              <a:defRPr/>
            </a:pPr>
            <a:r>
              <a:rPr lang="en-US" altLang="zh-CN" dirty="0" smtClean="0"/>
              <a:t> a </a:t>
            </a:r>
            <a:r>
              <a:rPr lang="en-US" altLang="zh-CN" dirty="0"/>
              <a:t>full </a:t>
            </a:r>
            <a:r>
              <a:rPr lang="en-US" altLang="zh-CN" dirty="0" smtClean="0"/>
              <a:t>bowel - causes </a:t>
            </a:r>
            <a:r>
              <a:rPr lang="en-US" altLang="zh-CN" dirty="0"/>
              <a:t>over distension or irritation (constipation). Any stimulus to the rectum ( DRE ).</a:t>
            </a:r>
          </a:p>
          <a:p>
            <a:pPr>
              <a:buFont typeface="Courier New" panose="02070309020205020404" pitchFamily="49" charset="0"/>
              <a:buChar char="o"/>
              <a:defRPr/>
            </a:pPr>
            <a:r>
              <a:rPr lang="en-US" altLang="zh-CN" dirty="0" smtClean="0"/>
              <a:t> other </a:t>
            </a:r>
            <a:r>
              <a:rPr lang="en-US" altLang="zh-CN" dirty="0"/>
              <a:t>causes: skin, boil, fractures.</a:t>
            </a:r>
          </a:p>
          <a:p>
            <a:endParaRPr lang="en-GB" dirty="0"/>
          </a:p>
        </p:txBody>
      </p:sp>
      <p:sp>
        <p:nvSpPr>
          <p:cNvPr id="5" name="Text Placeholder 4"/>
          <p:cNvSpPr>
            <a:spLocks noGrp="1"/>
          </p:cNvSpPr>
          <p:nvPr>
            <p:ph type="body" sz="quarter" idx="3"/>
          </p:nvPr>
        </p:nvSpPr>
        <p:spPr/>
        <p:txBody>
          <a:bodyPr/>
          <a:lstStyle/>
          <a:p>
            <a:r>
              <a:rPr lang="en-GB" dirty="0" smtClean="0">
                <a:solidFill>
                  <a:srgbClr val="FFFF00"/>
                </a:solidFill>
              </a:rPr>
              <a:t>Symptoms</a:t>
            </a:r>
            <a:endParaRPr lang="en-GB" dirty="0">
              <a:solidFill>
                <a:srgbClr val="FFFF00"/>
              </a:solidFill>
            </a:endParaRPr>
          </a:p>
        </p:txBody>
      </p:sp>
      <p:sp>
        <p:nvSpPr>
          <p:cNvPr id="6" name="Content Placeholder 5"/>
          <p:cNvSpPr>
            <a:spLocks noGrp="1"/>
          </p:cNvSpPr>
          <p:nvPr>
            <p:ph sz="quarter" idx="4"/>
          </p:nvPr>
        </p:nvSpPr>
        <p:spPr/>
        <p:txBody>
          <a:bodyPr>
            <a:normAutofit/>
          </a:bodyPr>
          <a:lstStyle/>
          <a:p>
            <a:pPr>
              <a:buFont typeface="Courier New" panose="02070309020205020404" pitchFamily="49" charset="0"/>
              <a:buChar char="o"/>
              <a:defRPr/>
            </a:pPr>
            <a:r>
              <a:rPr lang="en-US" altLang="zh-CN" dirty="0" smtClean="0"/>
              <a:t> severe </a:t>
            </a:r>
            <a:r>
              <a:rPr lang="en-US" altLang="zh-CN" dirty="0"/>
              <a:t>headache</a:t>
            </a:r>
          </a:p>
          <a:p>
            <a:pPr>
              <a:buFont typeface="Courier New" panose="02070309020205020404" pitchFamily="49" charset="0"/>
              <a:buChar char="o"/>
              <a:defRPr/>
            </a:pPr>
            <a:r>
              <a:rPr lang="en-US" altLang="zh-CN" dirty="0" smtClean="0"/>
              <a:t> become </a:t>
            </a:r>
            <a:r>
              <a:rPr lang="en-US" altLang="zh-CN" dirty="0"/>
              <a:t>distressed</a:t>
            </a:r>
          </a:p>
          <a:p>
            <a:pPr>
              <a:buFont typeface="Courier New" panose="02070309020205020404" pitchFamily="49" charset="0"/>
              <a:buChar char="o"/>
              <a:defRPr/>
            </a:pPr>
            <a:r>
              <a:rPr lang="en-US" altLang="zh-CN" dirty="0" smtClean="0"/>
              <a:t> flushed </a:t>
            </a:r>
            <a:r>
              <a:rPr lang="en-US" altLang="zh-CN" dirty="0"/>
              <a:t>face</a:t>
            </a:r>
          </a:p>
          <a:p>
            <a:pPr>
              <a:buFont typeface="Courier New" panose="02070309020205020404" pitchFamily="49" charset="0"/>
              <a:buChar char="o"/>
              <a:defRPr/>
            </a:pPr>
            <a:r>
              <a:rPr lang="en-US" altLang="zh-CN" dirty="0" smtClean="0"/>
              <a:t> sweating </a:t>
            </a:r>
            <a:r>
              <a:rPr lang="en-US" altLang="zh-CN" dirty="0"/>
              <a:t>above level of injury</a:t>
            </a:r>
          </a:p>
          <a:p>
            <a:pPr>
              <a:buFont typeface="Courier New" panose="02070309020205020404" pitchFamily="49" charset="0"/>
              <a:buChar char="o"/>
              <a:defRPr/>
            </a:pPr>
            <a:r>
              <a:rPr lang="en-US" altLang="zh-CN" dirty="0" smtClean="0"/>
              <a:t> increase </a:t>
            </a:r>
            <a:r>
              <a:rPr lang="en-US" altLang="zh-CN" dirty="0"/>
              <a:t>spasm</a:t>
            </a:r>
          </a:p>
          <a:p>
            <a:pPr>
              <a:buFont typeface="Courier New" panose="02070309020205020404" pitchFamily="49" charset="0"/>
              <a:buChar char="o"/>
              <a:defRPr/>
            </a:pPr>
            <a:r>
              <a:rPr lang="en-US" altLang="zh-CN" dirty="0" smtClean="0"/>
              <a:t> HYPERTENSION</a:t>
            </a:r>
            <a:endParaRPr lang="en-US" altLang="zh-CN" dirty="0"/>
          </a:p>
          <a:p>
            <a:endParaRPr lang="en-GB" dirty="0"/>
          </a:p>
        </p:txBody>
      </p:sp>
    </p:spTree>
    <p:extLst>
      <p:ext uri="{BB962C8B-B14F-4D97-AF65-F5344CB8AC3E}">
        <p14:creationId xmlns:p14="http://schemas.microsoft.com/office/powerpoint/2010/main" val="1343459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altLang="zh-CN" sz="4000">
                <a:ea typeface="宋体" pitchFamily="2" charset="-122"/>
              </a:rPr>
              <a:t>Treatment</a:t>
            </a:r>
            <a:br>
              <a:rPr lang="en-US" altLang="zh-CN" sz="4000">
                <a:ea typeface="宋体" pitchFamily="2" charset="-122"/>
              </a:rPr>
            </a:br>
            <a:endParaRPr lang="en-GB" sz="4000"/>
          </a:p>
        </p:txBody>
      </p:sp>
      <p:sp>
        <p:nvSpPr>
          <p:cNvPr id="23555" name="Rectangle 3"/>
          <p:cNvSpPr>
            <a:spLocks noGrp="1" noChangeArrowheads="1"/>
          </p:cNvSpPr>
          <p:nvPr>
            <p:ph idx="1"/>
          </p:nvPr>
        </p:nvSpPr>
        <p:spPr/>
        <p:txBody>
          <a:bodyPr/>
          <a:lstStyle/>
          <a:p>
            <a:pPr marL="609600" indent="-609600">
              <a:buFontTx/>
              <a:buAutoNum type="arabicPeriod"/>
              <a:defRPr/>
            </a:pPr>
            <a:r>
              <a:rPr lang="en-US" altLang="zh-CN" smtClean="0">
                <a:ea typeface="宋体" pitchFamily="2" charset="-122"/>
              </a:rPr>
              <a:t>Prevention is better than cure. ( monitored carefully, staff aware of the condition and recognise, alert, act quickly</a:t>
            </a:r>
          </a:p>
          <a:p>
            <a:pPr marL="609600" indent="-609600">
              <a:buFontTx/>
              <a:buAutoNum type="arabicPeriod"/>
              <a:defRPr/>
            </a:pPr>
            <a:r>
              <a:rPr lang="en-US" altLang="zh-CN" smtClean="0">
                <a:ea typeface="宋体" pitchFamily="2" charset="-122"/>
              </a:rPr>
              <a:t>Treat hypertension whilst identifying the cause. ( Nifidipine 10 mg sublingually )</a:t>
            </a:r>
          </a:p>
          <a:p>
            <a:pPr marL="609600" indent="-609600">
              <a:buFontTx/>
              <a:buAutoNum type="arabicPeriod"/>
              <a:defRPr/>
            </a:pPr>
            <a:r>
              <a:rPr lang="en-US" altLang="zh-CN" smtClean="0">
                <a:ea typeface="宋体" pitchFamily="2" charset="-122"/>
              </a:rPr>
              <a:t>Treat the cause. ( bladder ? Bowel ? Others ? ) </a:t>
            </a:r>
          </a:p>
        </p:txBody>
      </p:sp>
    </p:spTree>
    <p:extLst>
      <p:ext uri="{BB962C8B-B14F-4D97-AF65-F5344CB8AC3E}">
        <p14:creationId xmlns:p14="http://schemas.microsoft.com/office/powerpoint/2010/main" val="3918504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Guillain-Barre Syndrome</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dirty="0" smtClean="0"/>
              <a:t> </a:t>
            </a:r>
            <a:r>
              <a:rPr lang="en-GB" dirty="0"/>
              <a:t>acute post-infective disorder that causes damage to the peripheral and cranial nerves </a:t>
            </a:r>
          </a:p>
          <a:p>
            <a:pPr>
              <a:buFont typeface="Wingdings" panose="05000000000000000000" pitchFamily="2" charset="2"/>
              <a:buChar char="Ø"/>
            </a:pPr>
            <a:r>
              <a:rPr lang="en-GB" dirty="0" smtClean="0"/>
              <a:t>a potential life-threatening neurological disease that can result in disability, but one from which most patients will make a full neurological recovery</a:t>
            </a:r>
          </a:p>
          <a:p>
            <a:pPr>
              <a:buFont typeface="Wingdings" panose="05000000000000000000" pitchFamily="2" charset="2"/>
              <a:buChar char="Ø"/>
            </a:pPr>
            <a:r>
              <a:rPr lang="en-GB" dirty="0" smtClean="0"/>
              <a:t>the </a:t>
            </a:r>
            <a:r>
              <a:rPr lang="en-GB" dirty="0"/>
              <a:t>variable severity means that it is impossible to predict who will recover and who will be adversely affected in the </a:t>
            </a:r>
            <a:r>
              <a:rPr lang="en-GB" dirty="0" smtClean="0"/>
              <a:t>long-term</a:t>
            </a:r>
          </a:p>
          <a:p>
            <a:pPr>
              <a:buFont typeface="Wingdings" panose="05000000000000000000" pitchFamily="2" charset="2"/>
              <a:buChar char="Ø"/>
            </a:pPr>
            <a:r>
              <a:rPr lang="en-GB" dirty="0"/>
              <a:t> </a:t>
            </a:r>
            <a:r>
              <a:rPr lang="en-GB" dirty="0" smtClean="0"/>
              <a:t>the annual incidence of GBS is approximately 1-2 per 100,000 and varies slightly between countries and ages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240299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94" y="271849"/>
            <a:ext cx="8847438" cy="4770537"/>
          </a:xfrm>
          <a:prstGeom prst="rect">
            <a:avLst/>
          </a:prstGeom>
        </p:spPr>
        <p:txBody>
          <a:bodyPr wrap="square">
            <a:spAutoFit/>
          </a:bodyPr>
          <a:lstStyle/>
          <a:p>
            <a:r>
              <a:rPr lang="en-GB" sz="1600" dirty="0" smtClean="0"/>
              <a:t>6. </a:t>
            </a:r>
            <a:r>
              <a:rPr lang="en-GB" sz="1600" dirty="0" smtClean="0">
                <a:solidFill>
                  <a:schemeClr val="accent1"/>
                </a:solidFill>
              </a:rPr>
              <a:t>Cognition</a:t>
            </a:r>
            <a:r>
              <a:rPr lang="en-GB" sz="1600" dirty="0" smtClean="0"/>
              <a:t> – </a:t>
            </a:r>
            <a:r>
              <a:rPr lang="en-GB" sz="1600" dirty="0"/>
              <a:t>A persons understanding of their world - short and long term memory </a:t>
            </a:r>
            <a:r>
              <a:rPr lang="en-GB" sz="1600" dirty="0" smtClean="0"/>
              <a:t>deficits and </a:t>
            </a:r>
            <a:r>
              <a:rPr lang="en-GB" sz="1600" dirty="0"/>
              <a:t>cognitive changes and implications including - Safeguarding ,DOLS.</a:t>
            </a:r>
          </a:p>
          <a:p>
            <a:endParaRPr lang="en-GB" sz="1600" dirty="0"/>
          </a:p>
          <a:p>
            <a:r>
              <a:rPr lang="en-GB" sz="1600" dirty="0" smtClean="0"/>
              <a:t>7.  </a:t>
            </a:r>
            <a:r>
              <a:rPr lang="en-GB" sz="1600" dirty="0" smtClean="0">
                <a:solidFill>
                  <a:schemeClr val="accent1"/>
                </a:solidFill>
              </a:rPr>
              <a:t>Communication</a:t>
            </a:r>
            <a:r>
              <a:rPr lang="en-GB" sz="1600" dirty="0" smtClean="0"/>
              <a:t> – Strategies - closed questions, equipment. </a:t>
            </a:r>
          </a:p>
          <a:p>
            <a:endParaRPr lang="en-GB" sz="1600" dirty="0"/>
          </a:p>
          <a:p>
            <a:r>
              <a:rPr lang="en-GB" sz="1600" dirty="0" smtClean="0"/>
              <a:t>8.  </a:t>
            </a:r>
            <a:r>
              <a:rPr lang="en-GB" sz="1600" dirty="0" smtClean="0">
                <a:solidFill>
                  <a:schemeClr val="accent1"/>
                </a:solidFill>
              </a:rPr>
              <a:t>Posture </a:t>
            </a:r>
            <a:r>
              <a:rPr lang="en-GB" sz="1600" dirty="0">
                <a:solidFill>
                  <a:schemeClr val="accent1"/>
                </a:solidFill>
              </a:rPr>
              <a:t>and positioning </a:t>
            </a:r>
            <a:r>
              <a:rPr lang="en-GB" sz="1600" dirty="0" smtClean="0"/>
              <a:t>– Repositioning guidelines, </a:t>
            </a:r>
            <a:r>
              <a:rPr lang="en-GB" sz="1600" dirty="0"/>
              <a:t>Spasm and </a:t>
            </a:r>
            <a:r>
              <a:rPr lang="en-GB" sz="1600" dirty="0" smtClean="0"/>
              <a:t>Tone, Splinting.  </a:t>
            </a:r>
          </a:p>
          <a:p>
            <a:endParaRPr lang="en-GB" sz="1600" dirty="0"/>
          </a:p>
          <a:p>
            <a:r>
              <a:rPr lang="en-GB" sz="1600" dirty="0" smtClean="0"/>
              <a:t>9.  </a:t>
            </a:r>
            <a:r>
              <a:rPr lang="en-GB" sz="1600" dirty="0" smtClean="0">
                <a:solidFill>
                  <a:schemeClr val="accent1"/>
                </a:solidFill>
              </a:rPr>
              <a:t>Medication</a:t>
            </a:r>
            <a:r>
              <a:rPr lang="en-GB" sz="1600" dirty="0" smtClean="0"/>
              <a:t> – Route </a:t>
            </a:r>
            <a:r>
              <a:rPr lang="en-GB" sz="1600" dirty="0"/>
              <a:t>of medication </a:t>
            </a:r>
            <a:r>
              <a:rPr lang="en-GB" sz="1600" dirty="0" smtClean="0"/>
              <a:t>– effects </a:t>
            </a:r>
            <a:r>
              <a:rPr lang="en-GB" sz="1600" dirty="0"/>
              <a:t>of </a:t>
            </a:r>
            <a:r>
              <a:rPr lang="en-GB" sz="1600" dirty="0" smtClean="0"/>
              <a:t>medication.</a:t>
            </a:r>
          </a:p>
          <a:p>
            <a:endParaRPr lang="en-GB" sz="1600" dirty="0"/>
          </a:p>
          <a:p>
            <a:r>
              <a:rPr lang="en-GB" sz="1600" dirty="0" smtClean="0"/>
              <a:t>10. </a:t>
            </a:r>
            <a:r>
              <a:rPr lang="en-GB" sz="1600" dirty="0" smtClean="0">
                <a:solidFill>
                  <a:schemeClr val="accent1"/>
                </a:solidFill>
              </a:rPr>
              <a:t>Nutrition</a:t>
            </a:r>
            <a:r>
              <a:rPr lang="en-GB" sz="1600" dirty="0" smtClean="0">
                <a:solidFill>
                  <a:schemeClr val="bg1"/>
                </a:solidFill>
              </a:rPr>
              <a:t> </a:t>
            </a:r>
            <a:r>
              <a:rPr lang="en-GB" sz="1600" dirty="0" smtClean="0"/>
              <a:t>– Diet </a:t>
            </a:r>
            <a:r>
              <a:rPr lang="en-GB" sz="1600" dirty="0"/>
              <a:t>and fluid </a:t>
            </a:r>
            <a:r>
              <a:rPr lang="en-GB" sz="1600" dirty="0" smtClean="0"/>
              <a:t>– route – weight </a:t>
            </a:r>
            <a:r>
              <a:rPr lang="en-GB" sz="1600" dirty="0"/>
              <a:t>BMI </a:t>
            </a:r>
            <a:r>
              <a:rPr lang="en-GB" sz="1600" dirty="0" smtClean="0"/>
              <a:t>– impairment </a:t>
            </a:r>
            <a:r>
              <a:rPr lang="en-GB" sz="1600" dirty="0"/>
              <a:t>of oral </a:t>
            </a:r>
            <a:r>
              <a:rPr lang="en-GB" sz="1600" dirty="0" smtClean="0"/>
              <a:t>intake and swallow. </a:t>
            </a:r>
          </a:p>
          <a:p>
            <a:endParaRPr lang="en-GB" sz="1600" dirty="0"/>
          </a:p>
          <a:p>
            <a:r>
              <a:rPr lang="en-GB" sz="1600" dirty="0" smtClean="0"/>
              <a:t>11. </a:t>
            </a:r>
            <a:r>
              <a:rPr lang="en-GB" sz="1600" dirty="0" smtClean="0">
                <a:solidFill>
                  <a:schemeClr val="accent1"/>
                </a:solidFill>
              </a:rPr>
              <a:t>Breathing</a:t>
            </a:r>
            <a:r>
              <a:rPr lang="en-GB" sz="1600" dirty="0" smtClean="0"/>
              <a:t> – Respiratory </a:t>
            </a:r>
            <a:r>
              <a:rPr lang="en-GB" sz="1600" dirty="0"/>
              <a:t>rate –SATS </a:t>
            </a:r>
            <a:r>
              <a:rPr lang="en-GB" sz="1600" dirty="0" smtClean="0"/>
              <a:t>– mechanical assistance, </a:t>
            </a:r>
            <a:r>
              <a:rPr lang="en-GB" sz="1600" dirty="0"/>
              <a:t>Trachea care </a:t>
            </a:r>
            <a:r>
              <a:rPr lang="en-GB" sz="1600" dirty="0" smtClean="0"/>
              <a:t>– suction </a:t>
            </a:r>
            <a:r>
              <a:rPr lang="en-GB" sz="1600" dirty="0"/>
              <a:t>and inner tube </a:t>
            </a:r>
            <a:r>
              <a:rPr lang="en-GB" sz="1600" dirty="0" smtClean="0"/>
              <a:t> change </a:t>
            </a:r>
          </a:p>
          <a:p>
            <a:endParaRPr lang="en-GB" sz="1600" dirty="0"/>
          </a:p>
          <a:p>
            <a:r>
              <a:rPr lang="en-GB" sz="1600" dirty="0" smtClean="0"/>
              <a:t>12. </a:t>
            </a:r>
            <a:r>
              <a:rPr lang="en-GB" sz="1600" dirty="0" smtClean="0">
                <a:solidFill>
                  <a:schemeClr val="accent1"/>
                </a:solidFill>
              </a:rPr>
              <a:t>Psychological </a:t>
            </a:r>
            <a:r>
              <a:rPr lang="en-GB" sz="1600" dirty="0">
                <a:solidFill>
                  <a:schemeClr val="accent1"/>
                </a:solidFill>
              </a:rPr>
              <a:t>and </a:t>
            </a:r>
            <a:r>
              <a:rPr lang="en-GB" sz="1600" dirty="0" smtClean="0">
                <a:solidFill>
                  <a:schemeClr val="accent1"/>
                </a:solidFill>
              </a:rPr>
              <a:t>Emotional</a:t>
            </a:r>
            <a:r>
              <a:rPr lang="en-GB" sz="1600" dirty="0" smtClean="0">
                <a:solidFill>
                  <a:schemeClr val="bg1"/>
                </a:solidFill>
              </a:rPr>
              <a:t> </a:t>
            </a:r>
            <a:r>
              <a:rPr lang="en-GB" sz="1600" dirty="0" smtClean="0"/>
              <a:t>– Anxiety, depression</a:t>
            </a:r>
            <a:r>
              <a:rPr lang="en-GB" sz="1600" dirty="0"/>
              <a:t>, low mood, poor </a:t>
            </a:r>
            <a:r>
              <a:rPr lang="en-GB" sz="1600" dirty="0" smtClean="0"/>
              <a:t>concentration. </a:t>
            </a:r>
          </a:p>
          <a:p>
            <a:r>
              <a:rPr lang="en-GB" sz="1600" dirty="0" smtClean="0"/>
              <a:t>  </a:t>
            </a:r>
            <a:endParaRPr lang="en-GB" sz="1600" dirty="0"/>
          </a:p>
          <a:p>
            <a:r>
              <a:rPr lang="en-GB" sz="1600" dirty="0" smtClean="0"/>
              <a:t>13. </a:t>
            </a:r>
            <a:r>
              <a:rPr lang="en-GB" sz="1600" dirty="0" smtClean="0">
                <a:solidFill>
                  <a:schemeClr val="accent1"/>
                </a:solidFill>
              </a:rPr>
              <a:t>Altered </a:t>
            </a:r>
            <a:r>
              <a:rPr lang="en-GB" sz="1600" dirty="0">
                <a:solidFill>
                  <a:schemeClr val="accent1"/>
                </a:solidFill>
              </a:rPr>
              <a:t>states of Consciousness </a:t>
            </a:r>
            <a:r>
              <a:rPr lang="en-GB" sz="1600" dirty="0"/>
              <a:t>– </a:t>
            </a:r>
            <a:r>
              <a:rPr lang="en-GB" sz="1600" dirty="0" smtClean="0"/>
              <a:t>Epilepsy, unresponsive.</a:t>
            </a:r>
          </a:p>
          <a:p>
            <a:endParaRPr lang="en-GB" sz="1600" dirty="0"/>
          </a:p>
          <a:p>
            <a:r>
              <a:rPr lang="en-GB" sz="1600" dirty="0" smtClean="0"/>
              <a:t>14.</a:t>
            </a:r>
            <a:r>
              <a:rPr lang="en-GB" sz="1600" dirty="0"/>
              <a:t> </a:t>
            </a:r>
            <a:r>
              <a:rPr lang="en-GB" sz="1600" dirty="0" smtClean="0">
                <a:solidFill>
                  <a:schemeClr val="accent1"/>
                </a:solidFill>
              </a:rPr>
              <a:t>Resuscitation </a:t>
            </a:r>
            <a:r>
              <a:rPr lang="en-GB" sz="1600" dirty="0">
                <a:solidFill>
                  <a:schemeClr val="accent1"/>
                </a:solidFill>
              </a:rPr>
              <a:t>(DNAR</a:t>
            </a:r>
            <a:r>
              <a:rPr lang="en-GB" sz="1600" dirty="0" smtClean="0">
                <a:solidFill>
                  <a:schemeClr val="accent1"/>
                </a:solidFill>
              </a:rPr>
              <a:t>) </a:t>
            </a:r>
            <a:r>
              <a:rPr lang="en-GB" sz="1600" dirty="0" smtClean="0"/>
              <a:t>- End of life care plan.</a:t>
            </a:r>
            <a:endParaRPr lang="en-GB"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207" y="675503"/>
            <a:ext cx="2383051" cy="3237469"/>
          </a:xfrm>
          <a:prstGeom prst="rect">
            <a:avLst/>
          </a:prstGeom>
        </p:spPr>
      </p:pic>
    </p:spTree>
    <p:extLst>
      <p:ext uri="{BB962C8B-B14F-4D97-AF65-F5344CB8AC3E}">
        <p14:creationId xmlns:p14="http://schemas.microsoft.com/office/powerpoint/2010/main" val="1334792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Aetiology of GBS</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a:t>
            </a:r>
            <a:r>
              <a:rPr lang="en-GB" sz="2400" dirty="0"/>
              <a:t>A</a:t>
            </a:r>
            <a:r>
              <a:rPr lang="en-GB" sz="2400" dirty="0" smtClean="0"/>
              <a:t>etiology and pathophysiology of GBS is not completely understood</a:t>
            </a:r>
          </a:p>
          <a:p>
            <a:pPr>
              <a:buFont typeface="Wingdings" panose="05000000000000000000" pitchFamily="2" charset="2"/>
              <a:buChar char="Ø"/>
            </a:pPr>
            <a:r>
              <a:rPr lang="en-GB" sz="2400" dirty="0" smtClean="0"/>
              <a:t> </a:t>
            </a:r>
            <a:r>
              <a:rPr lang="en-GB" sz="2400" dirty="0"/>
              <a:t>A</a:t>
            </a:r>
            <a:r>
              <a:rPr lang="en-GB" sz="2400" dirty="0" smtClean="0"/>
              <a:t> number of potential factors that impact on the immune system are implicated in the development of the disease including both infections and vaccines. </a:t>
            </a:r>
          </a:p>
          <a:p>
            <a:pPr>
              <a:buFont typeface="Wingdings" panose="05000000000000000000" pitchFamily="2" charset="2"/>
              <a:buChar char="Ø"/>
            </a:pPr>
            <a:r>
              <a:rPr lang="en-GB" sz="2400" dirty="0" smtClean="0"/>
              <a:t> Other potential causative triggers have been suggested, including some cancers, surgery and head trauma (</a:t>
            </a:r>
            <a:r>
              <a:rPr lang="en-GB" sz="2400" dirty="0"/>
              <a:t>Haber et al., 2009</a:t>
            </a:r>
            <a:r>
              <a:rPr lang="en-GB" sz="2400" dirty="0" smtClean="0"/>
              <a:t>).</a:t>
            </a:r>
            <a:endParaRPr lang="en-GB" dirty="0"/>
          </a:p>
          <a:p>
            <a:pPr marL="0" indent="0">
              <a:buNone/>
            </a:pPr>
            <a:endParaRPr lang="en-GB" dirty="0"/>
          </a:p>
        </p:txBody>
      </p:sp>
    </p:spTree>
    <p:extLst>
      <p:ext uri="{BB962C8B-B14F-4D97-AF65-F5344CB8AC3E}">
        <p14:creationId xmlns:p14="http://schemas.microsoft.com/office/powerpoint/2010/main" val="321781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Signs and Symptoms</a:t>
            </a:r>
            <a:endParaRPr lang="en-GB"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GB" dirty="0"/>
              <a:t> t</a:t>
            </a:r>
            <a:r>
              <a:rPr lang="en-GB" dirty="0" smtClean="0"/>
              <a:t>he symptoms of GBS usually develop two </a:t>
            </a:r>
            <a:r>
              <a:rPr lang="en-GB" dirty="0"/>
              <a:t>to four weeks after a minor infection, such as a </a:t>
            </a:r>
            <a:r>
              <a:rPr lang="en-GB" dirty="0" smtClean="0"/>
              <a:t>cold, sore throat or gastroenteritis </a:t>
            </a:r>
          </a:p>
          <a:p>
            <a:pPr>
              <a:buFont typeface="Wingdings" panose="05000000000000000000" pitchFamily="2" charset="2"/>
              <a:buChar char="Ø"/>
            </a:pPr>
            <a:r>
              <a:rPr lang="en-GB" dirty="0" smtClean="0"/>
              <a:t> symptoms </a:t>
            </a:r>
            <a:r>
              <a:rPr lang="en-GB" dirty="0"/>
              <a:t>often start in the feet and hands before spreading to </a:t>
            </a:r>
            <a:r>
              <a:rPr lang="en-GB" dirty="0" smtClean="0"/>
              <a:t>arms </a:t>
            </a:r>
            <a:r>
              <a:rPr lang="en-GB" dirty="0"/>
              <a:t>and then </a:t>
            </a:r>
            <a:r>
              <a:rPr lang="en-GB" dirty="0" smtClean="0"/>
              <a:t>legs</a:t>
            </a:r>
            <a:r>
              <a:rPr lang="en-GB" dirty="0"/>
              <a:t>. </a:t>
            </a:r>
            <a:endParaRPr lang="en-GB" dirty="0" smtClean="0"/>
          </a:p>
          <a:p>
            <a:pPr>
              <a:buFont typeface="Wingdings" panose="05000000000000000000" pitchFamily="2" charset="2"/>
              <a:buChar char="Ø"/>
            </a:pPr>
            <a:r>
              <a:rPr lang="en-GB" dirty="0" smtClean="0"/>
              <a:t> initially with pain</a:t>
            </a:r>
            <a:r>
              <a:rPr lang="en-GB" dirty="0"/>
              <a:t>, tingling and </a:t>
            </a:r>
            <a:r>
              <a:rPr lang="en-GB" dirty="0" smtClean="0"/>
              <a:t>numbness; progressive </a:t>
            </a:r>
            <a:r>
              <a:rPr lang="en-GB" dirty="0"/>
              <a:t>muscle </a:t>
            </a:r>
            <a:r>
              <a:rPr lang="en-GB" dirty="0" smtClean="0"/>
              <a:t>weakness; co-ordination </a:t>
            </a:r>
            <a:r>
              <a:rPr lang="en-GB" dirty="0"/>
              <a:t>problems and unsteadiness </a:t>
            </a:r>
            <a:r>
              <a:rPr lang="en-GB" dirty="0" smtClean="0"/>
              <a:t> </a:t>
            </a:r>
            <a:endParaRPr lang="en-GB" dirty="0"/>
          </a:p>
          <a:p>
            <a:pPr>
              <a:buFont typeface="Wingdings" panose="05000000000000000000" pitchFamily="2" charset="2"/>
              <a:buChar char="Ø"/>
            </a:pPr>
            <a:r>
              <a:rPr lang="en-GB" dirty="0" smtClean="0"/>
              <a:t> progressive and normally symmetrical loss of motor function leading to flaccid paralysis and absence of reflexes</a:t>
            </a:r>
          </a:p>
          <a:p>
            <a:pPr>
              <a:buFont typeface="Wingdings" panose="05000000000000000000" pitchFamily="2" charset="2"/>
              <a:buChar char="Ø"/>
            </a:pPr>
            <a:r>
              <a:rPr lang="en-GB" dirty="0" smtClean="0"/>
              <a:t> skeletal muscle weakness may involve the diaphragm and intercostal muscles</a:t>
            </a:r>
          </a:p>
          <a:p>
            <a:pPr>
              <a:buFont typeface="Wingdings" panose="05000000000000000000" pitchFamily="2" charset="2"/>
              <a:buChar char="Ø"/>
            </a:pPr>
            <a:r>
              <a:rPr lang="en-GB" dirty="0" smtClean="0"/>
              <a:t> neuromuscular </a:t>
            </a:r>
            <a:r>
              <a:rPr lang="en-GB" dirty="0"/>
              <a:t>respiratory failure – requiring mechanical ventilation </a:t>
            </a:r>
          </a:p>
          <a:p>
            <a:pPr>
              <a:buFont typeface="Wingdings" panose="05000000000000000000" pitchFamily="2" charset="2"/>
              <a:buChar char="Ø"/>
            </a:pPr>
            <a:r>
              <a:rPr lang="en-GB" dirty="0"/>
              <a:t> </a:t>
            </a:r>
            <a:r>
              <a:rPr lang="en-GB" dirty="0" smtClean="0"/>
              <a:t>cardiac </a:t>
            </a:r>
            <a:r>
              <a:rPr lang="en-GB" dirty="0"/>
              <a:t>and autonomic dysfunction (cardiac arrhythmias, blood pressure changes and urinary retention, etc.)</a:t>
            </a:r>
          </a:p>
          <a:p>
            <a:pPr>
              <a:buFont typeface="Wingdings" panose="05000000000000000000" pitchFamily="2" charset="2"/>
              <a:buChar char="§"/>
            </a:pPr>
            <a:endParaRPr lang="en-GB" sz="2400" dirty="0"/>
          </a:p>
        </p:txBody>
      </p:sp>
    </p:spTree>
    <p:extLst>
      <p:ext uri="{BB962C8B-B14F-4D97-AF65-F5344CB8AC3E}">
        <p14:creationId xmlns:p14="http://schemas.microsoft.com/office/powerpoint/2010/main" val="2214367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Management </a:t>
            </a:r>
            <a:r>
              <a:rPr lang="en-GB" dirty="0"/>
              <a:t>(</a:t>
            </a:r>
            <a:r>
              <a:rPr lang="en-GB" dirty="0" smtClean="0"/>
              <a:t>acute phase)</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 </a:t>
            </a:r>
            <a:r>
              <a:rPr lang="en-GB" dirty="0" smtClean="0">
                <a:solidFill>
                  <a:srgbClr val="FFFF00"/>
                </a:solidFill>
              </a:rPr>
              <a:t>Plasma exchange </a:t>
            </a:r>
            <a:r>
              <a:rPr lang="en-GB" dirty="0" smtClean="0"/>
              <a:t>-- shown beneficial in the short term, significant adverse events, such as haemodynamic effects</a:t>
            </a:r>
          </a:p>
          <a:p>
            <a:pPr>
              <a:buFont typeface="Wingdings" panose="05000000000000000000" pitchFamily="2" charset="2"/>
              <a:buChar char="Ø"/>
            </a:pPr>
            <a:r>
              <a:rPr lang="en-GB" dirty="0"/>
              <a:t> </a:t>
            </a:r>
            <a:r>
              <a:rPr lang="en-GB" dirty="0" smtClean="0">
                <a:solidFill>
                  <a:srgbClr val="FFFF00"/>
                </a:solidFill>
              </a:rPr>
              <a:t>Intravenous immunoglobulin (</a:t>
            </a:r>
            <a:r>
              <a:rPr lang="en-GB" dirty="0" err="1" smtClean="0">
                <a:solidFill>
                  <a:srgbClr val="FFFF00"/>
                </a:solidFill>
              </a:rPr>
              <a:t>IVIg</a:t>
            </a:r>
            <a:r>
              <a:rPr lang="en-GB" dirty="0" smtClean="0">
                <a:solidFill>
                  <a:srgbClr val="FFFF00"/>
                </a:solidFill>
              </a:rPr>
              <a:t>) </a:t>
            </a:r>
            <a:r>
              <a:rPr lang="en-GB" dirty="0" smtClean="0"/>
              <a:t>– have similar efficacy to plasma exchange, but has fewer side-effects</a:t>
            </a:r>
          </a:p>
          <a:p>
            <a:pPr>
              <a:buFont typeface="Wingdings" panose="05000000000000000000" pitchFamily="2" charset="2"/>
              <a:buChar char="Ø"/>
            </a:pPr>
            <a:r>
              <a:rPr lang="en-GB" dirty="0"/>
              <a:t> </a:t>
            </a:r>
            <a:r>
              <a:rPr lang="en-GB" dirty="0" smtClean="0">
                <a:solidFill>
                  <a:srgbClr val="FFFF00"/>
                </a:solidFill>
              </a:rPr>
              <a:t>Steroids</a:t>
            </a:r>
            <a:r>
              <a:rPr lang="en-GB" dirty="0" smtClean="0"/>
              <a:t> – high dose oral steroid and intravenous steroids (cannot be used long-term)</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7847619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Nursing Management</a:t>
            </a:r>
            <a:endParaRPr lang="en-GB"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GB" dirty="0" smtClean="0"/>
              <a:t>  </a:t>
            </a:r>
            <a:r>
              <a:rPr lang="en-GB" dirty="0" smtClean="0">
                <a:solidFill>
                  <a:srgbClr val="FFFF00"/>
                </a:solidFill>
              </a:rPr>
              <a:t>Respiratory management</a:t>
            </a:r>
          </a:p>
          <a:p>
            <a:pPr>
              <a:buFont typeface="Wingdings" panose="05000000000000000000" pitchFamily="2" charset="2"/>
              <a:buChar char="Ø"/>
            </a:pPr>
            <a:r>
              <a:rPr lang="en-GB" dirty="0" smtClean="0"/>
              <a:t> </a:t>
            </a:r>
            <a:r>
              <a:rPr lang="en-GB" dirty="0" smtClean="0">
                <a:solidFill>
                  <a:srgbClr val="FFFF00"/>
                </a:solidFill>
              </a:rPr>
              <a:t>Cardiac and other haemodynamic monitoring</a:t>
            </a:r>
          </a:p>
          <a:p>
            <a:pPr>
              <a:buFont typeface="Wingdings" panose="05000000000000000000" pitchFamily="2" charset="2"/>
              <a:buChar char="Ø"/>
            </a:pPr>
            <a:r>
              <a:rPr lang="en-GB" dirty="0"/>
              <a:t> </a:t>
            </a:r>
            <a:r>
              <a:rPr lang="en-GB" dirty="0" smtClean="0">
                <a:solidFill>
                  <a:srgbClr val="FFFF00"/>
                </a:solidFill>
              </a:rPr>
              <a:t>DVT prophylaxis </a:t>
            </a:r>
            <a:r>
              <a:rPr lang="en-GB" dirty="0" smtClean="0"/>
              <a:t>– flaccid nature of the paralysis, reduced mobility</a:t>
            </a:r>
          </a:p>
          <a:p>
            <a:pPr>
              <a:buFont typeface="Wingdings" panose="05000000000000000000" pitchFamily="2" charset="2"/>
              <a:buChar char="Ø"/>
            </a:pPr>
            <a:r>
              <a:rPr lang="en-GB" dirty="0" smtClean="0"/>
              <a:t> </a:t>
            </a:r>
            <a:r>
              <a:rPr lang="en-GB" dirty="0" smtClean="0">
                <a:solidFill>
                  <a:srgbClr val="FFFF00"/>
                </a:solidFill>
              </a:rPr>
              <a:t>Administration of </a:t>
            </a:r>
            <a:r>
              <a:rPr lang="en-GB" dirty="0" err="1" smtClean="0">
                <a:solidFill>
                  <a:srgbClr val="FFFF00"/>
                </a:solidFill>
              </a:rPr>
              <a:t>IVIg</a:t>
            </a:r>
            <a:r>
              <a:rPr lang="en-GB" dirty="0" smtClean="0">
                <a:solidFill>
                  <a:srgbClr val="FFFF00"/>
                </a:solidFill>
              </a:rPr>
              <a:t> </a:t>
            </a:r>
            <a:r>
              <a:rPr lang="en-GB" dirty="0" smtClean="0"/>
              <a:t>(a sterile preparation of concentrated antibodies) – acute phase</a:t>
            </a:r>
          </a:p>
          <a:p>
            <a:pPr>
              <a:buFont typeface="Wingdings" panose="05000000000000000000" pitchFamily="2" charset="2"/>
              <a:buChar char="Ø"/>
            </a:pPr>
            <a:r>
              <a:rPr lang="en-GB" dirty="0"/>
              <a:t> </a:t>
            </a:r>
            <a:r>
              <a:rPr lang="en-GB" dirty="0" smtClean="0">
                <a:solidFill>
                  <a:srgbClr val="FFFF00"/>
                </a:solidFill>
              </a:rPr>
              <a:t>Pain management </a:t>
            </a:r>
            <a:r>
              <a:rPr lang="en-GB" dirty="0" smtClean="0"/>
              <a:t>– neuropathic pain (back, buttocks and thighs – described as cramping or muscular tenderness)</a:t>
            </a:r>
          </a:p>
          <a:p>
            <a:pPr>
              <a:buFont typeface="Wingdings" panose="05000000000000000000" pitchFamily="2" charset="2"/>
              <a:buChar char="Ø"/>
            </a:pPr>
            <a:r>
              <a:rPr lang="en-GB" dirty="0"/>
              <a:t> </a:t>
            </a:r>
            <a:r>
              <a:rPr lang="en-GB" dirty="0" smtClean="0">
                <a:solidFill>
                  <a:srgbClr val="FFFF00"/>
                </a:solidFill>
              </a:rPr>
              <a:t>Bladder and bowel dysfunction </a:t>
            </a:r>
            <a:r>
              <a:rPr lang="en-GB" dirty="0" smtClean="0"/>
              <a:t>– catheterisation, constipation</a:t>
            </a:r>
          </a:p>
          <a:p>
            <a:pPr>
              <a:buFont typeface="Wingdings" panose="05000000000000000000" pitchFamily="2" charset="2"/>
              <a:buChar char="Ø"/>
            </a:pPr>
            <a:r>
              <a:rPr lang="en-GB" dirty="0" smtClean="0"/>
              <a:t> </a:t>
            </a:r>
            <a:r>
              <a:rPr lang="en-GB" dirty="0" smtClean="0">
                <a:solidFill>
                  <a:srgbClr val="FFFF00"/>
                </a:solidFill>
              </a:rPr>
              <a:t>Nutrition</a:t>
            </a:r>
            <a:r>
              <a:rPr lang="en-GB" dirty="0" smtClean="0"/>
              <a:t> – dysphagia</a:t>
            </a:r>
          </a:p>
          <a:p>
            <a:pPr>
              <a:buFont typeface="Wingdings" panose="05000000000000000000" pitchFamily="2" charset="2"/>
              <a:buChar char="Ø"/>
            </a:pPr>
            <a:r>
              <a:rPr lang="en-GB" dirty="0" smtClean="0"/>
              <a:t> </a:t>
            </a:r>
            <a:r>
              <a:rPr lang="en-GB" dirty="0" smtClean="0">
                <a:solidFill>
                  <a:srgbClr val="FFFF00"/>
                </a:solidFill>
              </a:rPr>
              <a:t>Communication and psychological support</a:t>
            </a:r>
          </a:p>
          <a:p>
            <a:pPr>
              <a:buFont typeface="Wingdings" panose="05000000000000000000" pitchFamily="2" charset="2"/>
              <a:buChar char="Ø"/>
            </a:pPr>
            <a:endParaRPr lang="en-GB" dirty="0" smtClean="0">
              <a:solidFill>
                <a:srgbClr val="FFFF00"/>
              </a:solidFill>
            </a:endParaRPr>
          </a:p>
          <a:p>
            <a:pPr>
              <a:buFont typeface="Wingdings" panose="05000000000000000000" pitchFamily="2" charset="2"/>
              <a:buChar char="§"/>
            </a:pPr>
            <a:endParaRPr lang="en-GB" dirty="0"/>
          </a:p>
        </p:txBody>
      </p:sp>
    </p:spTree>
    <p:extLst>
      <p:ext uri="{BB962C8B-B14F-4D97-AF65-F5344CB8AC3E}">
        <p14:creationId xmlns:p14="http://schemas.microsoft.com/office/powerpoint/2010/main" val="33819078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Nursing Management (cont.)</a:t>
            </a:r>
            <a:endParaRPr lang="en-GB"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a:t>
            </a:r>
            <a:r>
              <a:rPr lang="en-GB" sz="2400" dirty="0"/>
              <a:t> </a:t>
            </a:r>
            <a:r>
              <a:rPr lang="en-GB" sz="2400" dirty="0" smtClean="0">
                <a:solidFill>
                  <a:schemeClr val="bg1"/>
                </a:solidFill>
              </a:rPr>
              <a:t>Rehabilitation</a:t>
            </a:r>
          </a:p>
          <a:p>
            <a:pPr>
              <a:buFont typeface="Wingdings" panose="05000000000000000000" pitchFamily="2" charset="2"/>
              <a:buChar char="Ø"/>
            </a:pPr>
            <a:r>
              <a:rPr lang="en-GB" sz="2400" dirty="0" smtClean="0"/>
              <a:t> </a:t>
            </a:r>
            <a:r>
              <a:rPr lang="en-GB" sz="2400" dirty="0" smtClean="0">
                <a:solidFill>
                  <a:schemeClr val="bg1"/>
                </a:solidFill>
              </a:rPr>
              <a:t>Recovery of motor function </a:t>
            </a:r>
            <a:r>
              <a:rPr lang="en-GB" sz="2400" dirty="0" smtClean="0"/>
              <a:t>- exercise programme, do not over-fatigue</a:t>
            </a:r>
          </a:p>
          <a:p>
            <a:pPr>
              <a:buFont typeface="Wingdings" panose="05000000000000000000" pitchFamily="2" charset="2"/>
              <a:buChar char="Ø"/>
            </a:pPr>
            <a:r>
              <a:rPr lang="en-GB" sz="2400" dirty="0"/>
              <a:t> </a:t>
            </a:r>
            <a:r>
              <a:rPr lang="en-GB" sz="2400" dirty="0">
                <a:solidFill>
                  <a:schemeClr val="bg1"/>
                </a:solidFill>
              </a:rPr>
              <a:t>o</a:t>
            </a:r>
            <a:r>
              <a:rPr lang="en-GB" sz="2400" dirty="0" smtClean="0">
                <a:solidFill>
                  <a:schemeClr val="bg1"/>
                </a:solidFill>
              </a:rPr>
              <a:t>ngoing support </a:t>
            </a:r>
            <a:r>
              <a:rPr lang="en-GB" sz="2400" dirty="0" smtClean="0"/>
              <a:t>– GBS support group</a:t>
            </a:r>
          </a:p>
          <a:p>
            <a:pPr>
              <a:buFont typeface="Wingdings" panose="05000000000000000000" pitchFamily="2" charset="2"/>
              <a:buChar char="Ø"/>
            </a:pPr>
            <a:r>
              <a:rPr lang="en-GB" sz="2400" dirty="0" smtClean="0"/>
              <a:t> </a:t>
            </a:r>
            <a:r>
              <a:rPr lang="en-GB" sz="2400" dirty="0" smtClean="0">
                <a:solidFill>
                  <a:schemeClr val="bg1"/>
                </a:solidFill>
              </a:rPr>
              <a:t>MDT involvement</a:t>
            </a:r>
            <a:endParaRPr lang="en-GB" sz="2400" dirty="0">
              <a:solidFill>
                <a:schemeClr val="bg1"/>
              </a:solidFill>
            </a:endParaRPr>
          </a:p>
        </p:txBody>
      </p:sp>
    </p:spTree>
    <p:extLst>
      <p:ext uri="{BB962C8B-B14F-4D97-AF65-F5344CB8AC3E}">
        <p14:creationId xmlns:p14="http://schemas.microsoft.com/office/powerpoint/2010/main" val="920056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Epilepsy </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sz="3200" dirty="0"/>
              <a:t> </a:t>
            </a:r>
            <a:r>
              <a:rPr lang="en-GB" sz="2800" dirty="0"/>
              <a:t>a result of a transient disturbance of normal brain activity with abnormal excessive or synchronous discharging of cerebral neurons </a:t>
            </a:r>
            <a:endParaRPr lang="en-GB" sz="2800" dirty="0" smtClean="0"/>
          </a:p>
          <a:p>
            <a:pPr>
              <a:buFont typeface="Wingdings" panose="05000000000000000000" pitchFamily="2" charset="2"/>
              <a:buChar char="v"/>
            </a:pPr>
            <a:r>
              <a:rPr lang="en-GB" sz="2800" dirty="0" smtClean="0"/>
              <a:t>the most common serious chronic neurological condition</a:t>
            </a:r>
          </a:p>
          <a:p>
            <a:pPr>
              <a:buFont typeface="Wingdings" panose="05000000000000000000" pitchFamily="2" charset="2"/>
              <a:buChar char="v"/>
            </a:pPr>
            <a:r>
              <a:rPr lang="en-GB" sz="2800" dirty="0"/>
              <a:t> </a:t>
            </a:r>
            <a:r>
              <a:rPr lang="en-GB" sz="2800" dirty="0" smtClean="0"/>
              <a:t>a tendency to recurrent and unprovoked seizures of cerebral origin</a:t>
            </a:r>
          </a:p>
          <a:p>
            <a:pPr marL="0" indent="0">
              <a:buNone/>
            </a:pPr>
            <a:endParaRPr lang="en-GB" sz="2800" dirty="0"/>
          </a:p>
        </p:txBody>
      </p:sp>
    </p:spTree>
    <p:extLst>
      <p:ext uri="{BB962C8B-B14F-4D97-AF65-F5344CB8AC3E}">
        <p14:creationId xmlns:p14="http://schemas.microsoft.com/office/powerpoint/2010/main" val="1361959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Causes</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sz="2400" dirty="0"/>
              <a:t> </a:t>
            </a:r>
            <a:r>
              <a:rPr lang="en-GB" sz="2400" dirty="0" smtClean="0"/>
              <a:t>many different types of epilepsy and various conditions can give rise to it</a:t>
            </a:r>
          </a:p>
          <a:p>
            <a:pPr>
              <a:buFont typeface="Wingdings" panose="05000000000000000000" pitchFamily="2" charset="2"/>
              <a:buChar char="v"/>
            </a:pPr>
            <a:r>
              <a:rPr lang="en-GB" sz="2400" dirty="0"/>
              <a:t> </a:t>
            </a:r>
            <a:r>
              <a:rPr lang="en-GB" sz="2400" dirty="0" smtClean="0"/>
              <a:t>vary depending on the age at which the condition develops. Most developing in adulthood are focal epilepsies (e.g. structural lesions, head injury, cerebrovascular disease, etc.)</a:t>
            </a:r>
          </a:p>
          <a:p>
            <a:pPr>
              <a:buFont typeface="Wingdings" panose="05000000000000000000" pitchFamily="2" charset="2"/>
              <a:buChar char="v"/>
            </a:pPr>
            <a:r>
              <a:rPr lang="en-GB" sz="2400" dirty="0"/>
              <a:t> </a:t>
            </a:r>
            <a:r>
              <a:rPr lang="en-GB" sz="2400" dirty="0" smtClean="0"/>
              <a:t>usually occur at unpredictable times and without warning, resulting disturbances of awareness, behaviours, emotion, motor function and or sensation</a:t>
            </a:r>
          </a:p>
        </p:txBody>
      </p:sp>
    </p:spTree>
    <p:extLst>
      <p:ext uri="{BB962C8B-B14F-4D97-AF65-F5344CB8AC3E}">
        <p14:creationId xmlns:p14="http://schemas.microsoft.com/office/powerpoint/2010/main" val="10746337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Seizure Classification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2300" dirty="0" smtClean="0">
                <a:solidFill>
                  <a:srgbClr val="FFFF00"/>
                </a:solidFill>
              </a:rPr>
              <a:t>Focal or partial seizures arising from one region of cortex</a:t>
            </a:r>
          </a:p>
          <a:p>
            <a:pPr>
              <a:buFont typeface="Wingdings" panose="05000000000000000000" pitchFamily="2" charset="2"/>
              <a:buChar char="v"/>
            </a:pPr>
            <a:r>
              <a:rPr lang="en-GB" dirty="0"/>
              <a:t> </a:t>
            </a:r>
            <a:r>
              <a:rPr lang="en-GB" dirty="0" smtClean="0"/>
              <a:t>simple partial seizures (full awareness is preserved, can occur with motor, autonomic, or psychic signs and systems, depending on the area of the cortex in which the seizure occurs)</a:t>
            </a:r>
          </a:p>
          <a:p>
            <a:pPr>
              <a:buFont typeface="Wingdings" panose="05000000000000000000" pitchFamily="2" charset="2"/>
              <a:buChar char="v"/>
            </a:pPr>
            <a:r>
              <a:rPr lang="en-GB" dirty="0"/>
              <a:t> </a:t>
            </a:r>
            <a:r>
              <a:rPr lang="en-GB" dirty="0" smtClean="0"/>
              <a:t>complex partial seizures (maybe partial or total loss of consciousness, last for between two and three minutes, the patient does not remember what occurs during the seizure, full recovery usually takes around 10 minutes)</a:t>
            </a:r>
          </a:p>
          <a:p>
            <a:pPr marL="0" indent="0">
              <a:buNone/>
            </a:pPr>
            <a:r>
              <a:rPr lang="en-GB" sz="2300" dirty="0">
                <a:solidFill>
                  <a:srgbClr val="FFFF00"/>
                </a:solidFill>
              </a:rPr>
              <a:t>G</a:t>
            </a:r>
            <a:r>
              <a:rPr lang="en-GB" sz="2300" dirty="0" smtClean="0">
                <a:solidFill>
                  <a:srgbClr val="FFFF00"/>
                </a:solidFill>
              </a:rPr>
              <a:t>eneralised seizures characterised by discharges beginning diffusely throughout both hemispheres</a:t>
            </a:r>
          </a:p>
          <a:p>
            <a:pPr>
              <a:buFont typeface="Wingdings" panose="05000000000000000000" pitchFamily="2" charset="2"/>
              <a:buChar char="v"/>
            </a:pPr>
            <a:r>
              <a:rPr lang="en-GB" dirty="0"/>
              <a:t> </a:t>
            </a:r>
            <a:r>
              <a:rPr lang="en-GB" dirty="0" smtClean="0"/>
              <a:t>absent seizures (sudden onset of staring with momentary impairment of consciousness lasting up to ten seconds) </a:t>
            </a:r>
          </a:p>
          <a:p>
            <a:pPr>
              <a:buFont typeface="Wingdings" panose="05000000000000000000" pitchFamily="2" charset="2"/>
              <a:buChar char="v"/>
            </a:pPr>
            <a:r>
              <a:rPr lang="en-GB" dirty="0"/>
              <a:t> </a:t>
            </a:r>
            <a:r>
              <a:rPr lang="en-GB" dirty="0" smtClean="0"/>
              <a:t>tonic seizures (sudden onset of stiffening of muscles resulting in increased tone often with impaired awareness and falls)</a:t>
            </a:r>
          </a:p>
          <a:p>
            <a:pPr>
              <a:buFont typeface="Wingdings" panose="05000000000000000000" pitchFamily="2" charset="2"/>
              <a:buChar char="v"/>
            </a:pPr>
            <a:r>
              <a:rPr lang="en-GB" dirty="0" smtClean="0"/>
              <a:t> atonic seizures (sudden loss of muscle tone without warning causing a person to fall to the ground)</a:t>
            </a:r>
            <a:endParaRPr lang="en-GB" dirty="0"/>
          </a:p>
        </p:txBody>
      </p:sp>
    </p:spTree>
    <p:extLst>
      <p:ext uri="{BB962C8B-B14F-4D97-AF65-F5344CB8AC3E}">
        <p14:creationId xmlns:p14="http://schemas.microsoft.com/office/powerpoint/2010/main" val="485409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Epilepsy CAUSES</a:t>
            </a:r>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A </a:t>
            </a:r>
            <a:r>
              <a:rPr lang="en-GB" dirty="0"/>
              <a:t>head injury</a:t>
            </a:r>
          </a:p>
          <a:p>
            <a:pPr marL="457200" indent="-457200">
              <a:buFont typeface="+mj-lt"/>
              <a:buAutoNum type="arabicPeriod"/>
            </a:pPr>
            <a:r>
              <a:rPr lang="en-GB" dirty="0" smtClean="0"/>
              <a:t>An </a:t>
            </a:r>
            <a:r>
              <a:rPr lang="en-GB" dirty="0"/>
              <a:t>infection like meningitis</a:t>
            </a:r>
          </a:p>
          <a:p>
            <a:pPr marL="457200" indent="-457200">
              <a:buFont typeface="+mj-lt"/>
              <a:buAutoNum type="arabicPeriod"/>
            </a:pPr>
            <a:r>
              <a:rPr lang="en-GB" dirty="0" smtClean="0"/>
              <a:t>The </a:t>
            </a:r>
            <a:r>
              <a:rPr lang="en-GB" dirty="0"/>
              <a:t>brain not developing properly</a:t>
            </a:r>
          </a:p>
          <a:p>
            <a:pPr marL="457200" indent="-457200">
              <a:buFont typeface="+mj-lt"/>
              <a:buAutoNum type="arabicPeriod"/>
            </a:pPr>
            <a:r>
              <a:rPr lang="en-GB" dirty="0" smtClean="0"/>
              <a:t>Stroke</a:t>
            </a:r>
            <a:endParaRPr lang="en-GB" dirty="0"/>
          </a:p>
          <a:p>
            <a:pPr marL="457200" indent="-457200">
              <a:buFont typeface="+mj-lt"/>
              <a:buAutoNum type="arabicPeriod"/>
            </a:pPr>
            <a:r>
              <a:rPr lang="en-GB" dirty="0" smtClean="0"/>
              <a:t>Scar</a:t>
            </a:r>
            <a:endParaRPr lang="en-GB" dirty="0"/>
          </a:p>
          <a:p>
            <a:pPr marL="457200" indent="-457200">
              <a:buFont typeface="+mj-lt"/>
              <a:buAutoNum type="arabicPeriod"/>
            </a:pPr>
            <a:r>
              <a:rPr lang="en-GB" dirty="0" smtClean="0"/>
              <a:t>Tumour</a:t>
            </a:r>
          </a:p>
          <a:p>
            <a:pPr marL="457200" indent="-457200">
              <a:buFont typeface="+mj-lt"/>
              <a:buAutoNum type="arabicPeriod"/>
            </a:pPr>
            <a:r>
              <a:rPr lang="en-GB" dirty="0" smtClean="0"/>
              <a:t>Poor temperature control </a:t>
            </a:r>
            <a:endParaRPr lang="en-GB" dirty="0"/>
          </a:p>
        </p:txBody>
      </p:sp>
    </p:spTree>
    <p:extLst>
      <p:ext uri="{BB962C8B-B14F-4D97-AF65-F5344CB8AC3E}">
        <p14:creationId xmlns:p14="http://schemas.microsoft.com/office/powerpoint/2010/main" val="40698266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Management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solidFill>
                  <a:srgbClr val="FFFF00"/>
                </a:solidFill>
              </a:rPr>
              <a:t>Antiepileptic drugs (AEDs)</a:t>
            </a:r>
          </a:p>
          <a:p>
            <a:pPr>
              <a:buFont typeface="Wingdings" panose="05000000000000000000" pitchFamily="2" charset="2"/>
              <a:buChar char="v"/>
            </a:pPr>
            <a:r>
              <a:rPr lang="en-GB" dirty="0"/>
              <a:t> </a:t>
            </a:r>
            <a:r>
              <a:rPr lang="en-GB" dirty="0" smtClean="0"/>
              <a:t>recommends AEDs treatment after a second epileptic seizure has occurred (NICE, 2014)</a:t>
            </a:r>
          </a:p>
          <a:p>
            <a:pPr>
              <a:buFont typeface="Wingdings" panose="05000000000000000000" pitchFamily="2" charset="2"/>
              <a:buChar char="v"/>
            </a:pPr>
            <a:r>
              <a:rPr lang="en-GB" dirty="0"/>
              <a:t> </a:t>
            </a:r>
            <a:r>
              <a:rPr lang="en-GB" dirty="0" smtClean="0"/>
              <a:t>standard first line drugs used were Carbamazepine for focal seizures and Sodium Valproate for generalised seizures</a:t>
            </a:r>
          </a:p>
          <a:p>
            <a:pPr>
              <a:buFont typeface="Wingdings" panose="05000000000000000000" pitchFamily="2" charset="2"/>
              <a:buChar char="v"/>
            </a:pPr>
            <a:r>
              <a:rPr lang="en-GB" dirty="0"/>
              <a:t> </a:t>
            </a:r>
            <a:r>
              <a:rPr lang="en-GB" dirty="0" smtClean="0"/>
              <a:t>initiated at low doses with gradual increments at regular intervals to therapeutic levels</a:t>
            </a:r>
          </a:p>
          <a:p>
            <a:pPr>
              <a:buFont typeface="Wingdings" panose="05000000000000000000" pitchFamily="2" charset="2"/>
              <a:buChar char="v"/>
            </a:pPr>
            <a:r>
              <a:rPr lang="en-GB" dirty="0"/>
              <a:t> </a:t>
            </a:r>
            <a:r>
              <a:rPr lang="en-GB" dirty="0" smtClean="0"/>
              <a:t>aim of AED therapy is to maintain optimal seizure control on one drug if possible with minimum adverse effects</a:t>
            </a:r>
          </a:p>
          <a:p>
            <a:pPr marL="0" indent="0">
              <a:buNone/>
            </a:pPr>
            <a:r>
              <a:rPr lang="en-GB" dirty="0" smtClean="0">
                <a:solidFill>
                  <a:srgbClr val="FFFF00"/>
                </a:solidFill>
              </a:rPr>
              <a:t>Surgery</a:t>
            </a:r>
          </a:p>
          <a:p>
            <a:pPr>
              <a:buFont typeface="Wingdings" panose="05000000000000000000" pitchFamily="2" charset="2"/>
              <a:buChar char="v"/>
            </a:pPr>
            <a:r>
              <a:rPr lang="en-GB" dirty="0"/>
              <a:t> </a:t>
            </a:r>
            <a:r>
              <a:rPr lang="en-GB" dirty="0" smtClean="0"/>
              <a:t>epilepsy is not controlled with AEDs</a:t>
            </a:r>
          </a:p>
          <a:p>
            <a:pPr>
              <a:buFont typeface="Wingdings" panose="05000000000000000000" pitchFamily="2" charset="2"/>
              <a:buChar char="v"/>
            </a:pPr>
            <a:r>
              <a:rPr lang="en-GB" dirty="0"/>
              <a:t> </a:t>
            </a:r>
            <a:r>
              <a:rPr lang="en-GB" dirty="0" smtClean="0"/>
              <a:t>categorised </a:t>
            </a:r>
            <a:r>
              <a:rPr lang="en-GB" dirty="0"/>
              <a:t>into respective </a:t>
            </a:r>
            <a:r>
              <a:rPr lang="en-GB" dirty="0" smtClean="0"/>
              <a:t>(remove an identified epileptogenic zone) and functional (palliative rather than curative, reducing the frequency, vagus nerve stimulation)</a:t>
            </a:r>
          </a:p>
          <a:p>
            <a:pPr>
              <a:buFont typeface="Wingdings" panose="05000000000000000000" pitchFamily="2" charset="2"/>
              <a:buChar char="v"/>
            </a:pPr>
            <a:endParaRPr lang="en-GB" dirty="0"/>
          </a:p>
        </p:txBody>
      </p:sp>
    </p:spTree>
    <p:extLst>
      <p:ext uri="{BB962C8B-B14F-4D97-AF65-F5344CB8AC3E}">
        <p14:creationId xmlns:p14="http://schemas.microsoft.com/office/powerpoint/2010/main" val="3913501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GB" dirty="0" smtClean="0"/>
              <a:t>NERVOUS SYSTEM</a:t>
            </a:r>
          </a:p>
        </p:txBody>
      </p:sp>
      <p:pic>
        <p:nvPicPr>
          <p:cNvPr id="25604" name="Picture 7" descr="Central Nervous Syste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677194" y="2590800"/>
            <a:ext cx="3810000" cy="3048000"/>
          </a:xfrm>
          <a:noFill/>
          <a:extLst>
            <a:ext uri="{909E8E84-426E-40DD-AFC4-6F175D3DCCD1}">
              <a14:hiddenFill xmlns:a14="http://schemas.microsoft.com/office/drawing/2010/main">
                <a:solidFill>
                  <a:srgbClr val="FFFFFF"/>
                </a:solidFill>
              </a14:hiddenFill>
            </a:ext>
          </a:extLst>
        </p:spPr>
      </p:pic>
      <p:sp>
        <p:nvSpPr>
          <p:cNvPr id="8198" name="Rectangle 6"/>
          <p:cNvSpPr>
            <a:spLocks noGrp="1" noChangeArrowheads="1"/>
          </p:cNvSpPr>
          <p:nvPr>
            <p:ph sz="half" idx="2"/>
          </p:nvPr>
        </p:nvSpPr>
        <p:spPr/>
        <p:txBody>
          <a:bodyPr/>
          <a:lstStyle/>
          <a:p>
            <a:pPr eaLnBrk="1" hangingPunct="1">
              <a:defRPr/>
            </a:pPr>
            <a:r>
              <a:rPr lang="en-US" dirty="0" smtClean="0">
                <a:latin typeface="Calibri" pitchFamily="34" charset="0"/>
              </a:rPr>
              <a:t>Coordinates all parts of the body</a:t>
            </a:r>
          </a:p>
          <a:p>
            <a:pPr eaLnBrk="1" hangingPunct="1">
              <a:defRPr/>
            </a:pPr>
            <a:r>
              <a:rPr lang="en-US" dirty="0" smtClean="0">
                <a:latin typeface="Calibri" pitchFamily="34" charset="0"/>
              </a:rPr>
              <a:t>Central nervous system – brain and spinal cord</a:t>
            </a:r>
          </a:p>
          <a:p>
            <a:pPr eaLnBrk="1" hangingPunct="1">
              <a:defRPr/>
            </a:pPr>
            <a:r>
              <a:rPr lang="en-US" dirty="0" smtClean="0">
                <a:latin typeface="Calibri" pitchFamily="34" charset="0"/>
              </a:rPr>
              <a:t>Peripheral nervous system – spinal and peripheral nerves</a:t>
            </a:r>
            <a:endParaRPr lang="en-GB" dirty="0" smtClean="0">
              <a:latin typeface="Calibri" pitchFamily="34" charset="0"/>
            </a:endParaRPr>
          </a:p>
        </p:txBody>
      </p:sp>
    </p:spTree>
    <p:extLst>
      <p:ext uri="{BB962C8B-B14F-4D97-AF65-F5344CB8AC3E}">
        <p14:creationId xmlns:p14="http://schemas.microsoft.com/office/powerpoint/2010/main" val="596274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Management</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GB" dirty="0" smtClean="0"/>
              <a:t> a simple partial seizures (full awareness): </a:t>
            </a:r>
            <a:r>
              <a:rPr lang="en-GB" dirty="0" smtClean="0">
                <a:solidFill>
                  <a:srgbClr val="FFFF00"/>
                </a:solidFill>
              </a:rPr>
              <a:t>gentle reassurance</a:t>
            </a:r>
          </a:p>
          <a:p>
            <a:pPr>
              <a:buFont typeface="Wingdings" panose="05000000000000000000" pitchFamily="2" charset="2"/>
              <a:buChar char="v"/>
            </a:pPr>
            <a:r>
              <a:rPr lang="en-GB" dirty="0"/>
              <a:t> </a:t>
            </a:r>
            <a:r>
              <a:rPr lang="en-GB" dirty="0" smtClean="0"/>
              <a:t>tonic seizures (sudden onset of stiffening of muscles): </a:t>
            </a:r>
            <a:r>
              <a:rPr lang="en-GB" dirty="0" smtClean="0">
                <a:solidFill>
                  <a:srgbClr val="FFFF00"/>
                </a:solidFill>
              </a:rPr>
              <a:t>keep patient safe, not advisable to move patient, give oxygen, check airway, not restrained, gentle reassurance after recovery, no medical intervention required.</a:t>
            </a:r>
          </a:p>
          <a:p>
            <a:pPr>
              <a:buFont typeface="Wingdings" panose="05000000000000000000" pitchFamily="2" charset="2"/>
              <a:buChar char="v"/>
            </a:pPr>
            <a:r>
              <a:rPr lang="en-GB" dirty="0"/>
              <a:t> </a:t>
            </a:r>
            <a:r>
              <a:rPr lang="en-GB" dirty="0" smtClean="0"/>
              <a:t>tonic status seizures ( prolonged seizures, medical emergency, seizure is not resolving spontaneously, more than 2 minutes): </a:t>
            </a:r>
            <a:r>
              <a:rPr lang="en-GB" sz="1800" dirty="0" smtClean="0">
                <a:solidFill>
                  <a:srgbClr val="FFFF00"/>
                </a:solidFill>
              </a:rPr>
              <a:t>physiological changes: increased cerebral blood flow with increases in oxygen and glucose delivery to the brain to meet increased demands and to protect neurones against damage. </a:t>
            </a:r>
          </a:p>
          <a:p>
            <a:pPr marL="0" indent="0">
              <a:buNone/>
            </a:pPr>
            <a:r>
              <a:rPr lang="en-GB" sz="1800" dirty="0">
                <a:solidFill>
                  <a:srgbClr val="FFFF00"/>
                </a:solidFill>
              </a:rPr>
              <a:t> </a:t>
            </a:r>
            <a:r>
              <a:rPr lang="en-GB" sz="1800" dirty="0" smtClean="0">
                <a:solidFill>
                  <a:srgbClr val="FFFF00"/>
                </a:solidFill>
              </a:rPr>
              <a:t>   oxygen, protect airway, safe environment, administration of medicine, monitor vital signs)  </a:t>
            </a:r>
            <a:endParaRPr lang="en-GB" sz="1800" dirty="0">
              <a:solidFill>
                <a:srgbClr val="FFFF00"/>
              </a:solidFill>
            </a:endParaRPr>
          </a:p>
        </p:txBody>
      </p:sp>
    </p:spTree>
    <p:extLst>
      <p:ext uri="{BB962C8B-B14F-4D97-AF65-F5344CB8AC3E}">
        <p14:creationId xmlns:p14="http://schemas.microsoft.com/office/powerpoint/2010/main" val="1075875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Hydrocephalus</a:t>
            </a:r>
          </a:p>
        </p:txBody>
      </p:sp>
      <p:sp>
        <p:nvSpPr>
          <p:cNvPr id="3" name="Subtitle 2"/>
          <p:cNvSpPr>
            <a:spLocks noGrp="1"/>
          </p:cNvSpPr>
          <p:nvPr>
            <p:ph type="subTitle" idx="1"/>
          </p:nvPr>
        </p:nvSpPr>
        <p:spPr/>
        <p:txBody>
          <a:bodyPr>
            <a:normAutofit/>
          </a:bodyPr>
          <a:lstStyle/>
          <a:p>
            <a:endParaRPr lang="en-GB" sz="3600" dirty="0"/>
          </a:p>
        </p:txBody>
      </p:sp>
    </p:spTree>
    <p:extLst>
      <p:ext uri="{BB962C8B-B14F-4D97-AF65-F5344CB8AC3E}">
        <p14:creationId xmlns:p14="http://schemas.microsoft.com/office/powerpoint/2010/main" val="27395594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Cerebrospinal </a:t>
            </a:r>
            <a:r>
              <a:rPr lang="en-GB" dirty="0"/>
              <a:t>fluid (CSF)</a:t>
            </a:r>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GB" sz="2400" dirty="0" smtClean="0"/>
              <a:t> The </a:t>
            </a:r>
            <a:r>
              <a:rPr lang="en-GB" sz="2400" dirty="0"/>
              <a:t>brain and spine are surrounded by </a:t>
            </a:r>
            <a:r>
              <a:rPr lang="en-GB" sz="2400" dirty="0" smtClean="0"/>
              <a:t>CSF, </a:t>
            </a:r>
            <a:r>
              <a:rPr lang="en-GB" sz="2400" dirty="0"/>
              <a:t>which is essential for cushioning the brain, providing nutrients and removing waste </a:t>
            </a:r>
            <a:r>
              <a:rPr lang="en-GB" sz="2400" dirty="0" smtClean="0"/>
              <a:t>products</a:t>
            </a:r>
            <a:endParaRPr lang="en-GB" sz="2400" dirty="0"/>
          </a:p>
          <a:p>
            <a:pPr>
              <a:buFont typeface="Courier New" panose="02070309020205020404" pitchFamily="49" charset="0"/>
              <a:buChar char="o"/>
            </a:pPr>
            <a:r>
              <a:rPr lang="en-GB" sz="2400" dirty="0" smtClean="0"/>
              <a:t> CSF </a:t>
            </a:r>
            <a:r>
              <a:rPr lang="en-GB" sz="2400" dirty="0"/>
              <a:t>is mainly produced in the choroid plexus and flows around the sub-arachnoid space surrounding the brain and spinal </a:t>
            </a:r>
            <a:r>
              <a:rPr lang="en-GB" sz="2400" dirty="0" smtClean="0"/>
              <a:t>cord</a:t>
            </a:r>
          </a:p>
          <a:p>
            <a:pPr>
              <a:buFont typeface="Courier New" panose="02070309020205020404" pitchFamily="49" charset="0"/>
              <a:buChar char="o"/>
            </a:pPr>
            <a:r>
              <a:rPr lang="en-GB" sz="2400" dirty="0"/>
              <a:t> </a:t>
            </a:r>
            <a:r>
              <a:rPr lang="en-GB" sz="2400" dirty="0" smtClean="0"/>
              <a:t>It </a:t>
            </a:r>
            <a:r>
              <a:rPr lang="en-GB" sz="2400" dirty="0"/>
              <a:t>then passes through a series of chambers in the brain called ventricles and connecting channels called </a:t>
            </a:r>
            <a:r>
              <a:rPr lang="en-GB" sz="2400" dirty="0" smtClean="0"/>
              <a:t>foramina</a:t>
            </a:r>
            <a:endParaRPr lang="en-GB" sz="2400" dirty="0"/>
          </a:p>
          <a:p>
            <a:pPr marL="0" indent="0">
              <a:buNone/>
            </a:pPr>
            <a:endParaRPr lang="en-GB" dirty="0"/>
          </a:p>
        </p:txBody>
      </p:sp>
    </p:spTree>
    <p:extLst>
      <p:ext uri="{BB962C8B-B14F-4D97-AF65-F5344CB8AC3E}">
        <p14:creationId xmlns:p14="http://schemas.microsoft.com/office/powerpoint/2010/main" val="3483909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777" y="284176"/>
            <a:ext cx="8466221" cy="1508760"/>
          </a:xfrm>
        </p:spPr>
        <p:txBody>
          <a:bodyPr/>
          <a:lstStyle/>
          <a:p>
            <a:r>
              <a:rPr lang="en-GB" dirty="0"/>
              <a:t>Cerebrospinal fluid (CSF)</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sz="2400" dirty="0" smtClean="0"/>
              <a:t> We </a:t>
            </a:r>
            <a:r>
              <a:rPr lang="en-GB" sz="2400" dirty="0"/>
              <a:t>produce about a pint (500ml) of CSF per day but the brain can contain only about 120-150ml. For this reason excess CSF is drained into the bloodstream through a series of valves called the arachnoid villi. The CSF is recycled about three times a </a:t>
            </a:r>
            <a:r>
              <a:rPr lang="en-GB" sz="2400" dirty="0" smtClean="0"/>
              <a:t>day</a:t>
            </a:r>
            <a:endParaRPr lang="en-GB" sz="2400" dirty="0"/>
          </a:p>
          <a:p>
            <a:pPr>
              <a:buFont typeface="Courier New" panose="02070309020205020404" pitchFamily="49" charset="0"/>
              <a:buChar char="o"/>
            </a:pPr>
            <a:r>
              <a:rPr lang="en-GB" sz="2400" dirty="0"/>
              <a:t> Hydrocephalus can occur if the flow of CSF is blocked, if the body produces too much CSF, or if there is a problem with the arachnoid villi which stops CSF being absorbed into the </a:t>
            </a:r>
            <a:r>
              <a:rPr lang="en-GB" sz="2400" dirty="0" smtClean="0"/>
              <a:t>blood </a:t>
            </a:r>
          </a:p>
          <a:p>
            <a:pPr marL="0" indent="0">
              <a:buNone/>
            </a:pPr>
            <a:r>
              <a:rPr lang="en-GB" sz="2400" dirty="0"/>
              <a:t> </a:t>
            </a:r>
            <a:r>
              <a:rPr lang="en-GB" sz="2400" dirty="0" smtClean="0"/>
              <a:t>  This </a:t>
            </a:r>
            <a:r>
              <a:rPr lang="en-GB" sz="2400" dirty="0"/>
              <a:t>can cause the ventricles and sub-arachnoid space to swell as the fluid pressure increases, which may lead to permanent brain injury if prompt treatment is not received</a:t>
            </a:r>
            <a:endParaRPr lang="en-GB" dirty="0"/>
          </a:p>
        </p:txBody>
      </p:sp>
    </p:spTree>
    <p:extLst>
      <p:ext uri="{BB962C8B-B14F-4D97-AF65-F5344CB8AC3E}">
        <p14:creationId xmlns:p14="http://schemas.microsoft.com/office/powerpoint/2010/main" val="2017474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Hydrocephalus </a:t>
            </a:r>
            <a:endParaRPr lang="en-GB" dirty="0"/>
          </a:p>
        </p:txBody>
      </p:sp>
      <p:sp>
        <p:nvSpPr>
          <p:cNvPr id="6" name="Rectangle 5"/>
          <p:cNvSpPr/>
          <p:nvPr/>
        </p:nvSpPr>
        <p:spPr>
          <a:xfrm>
            <a:off x="1029731" y="2248931"/>
            <a:ext cx="8550874" cy="2677656"/>
          </a:xfrm>
          <a:prstGeom prst="rect">
            <a:avLst/>
          </a:prstGeom>
        </p:spPr>
        <p:txBody>
          <a:bodyPr wrap="square">
            <a:spAutoFit/>
          </a:bodyPr>
          <a:lstStyle/>
          <a:p>
            <a:pPr marL="285750" indent="-285750">
              <a:buFont typeface="Courier New" panose="02070309020205020404" pitchFamily="49" charset="0"/>
              <a:buChar char="o"/>
            </a:pPr>
            <a:r>
              <a:rPr lang="en-GB" sz="2400" dirty="0" smtClean="0"/>
              <a:t>caused </a:t>
            </a:r>
            <a:r>
              <a:rPr lang="en-GB" sz="2400" dirty="0"/>
              <a:t>by a build up of fluid inside the skull, </a:t>
            </a:r>
            <a:r>
              <a:rPr lang="en-GB" sz="2400" dirty="0" smtClean="0"/>
              <a:t>which can </a:t>
            </a:r>
            <a:r>
              <a:rPr lang="en-GB" sz="2400" dirty="0"/>
              <a:t>increase pressure and cause damage to the </a:t>
            </a:r>
            <a:r>
              <a:rPr lang="en-GB" sz="2400" dirty="0" smtClean="0"/>
              <a:t>brain and its essential functions  </a:t>
            </a:r>
          </a:p>
          <a:p>
            <a:endParaRPr lang="en-GB" sz="2400" dirty="0" smtClean="0"/>
          </a:p>
          <a:p>
            <a:pPr marL="285750" indent="-285750">
              <a:buFont typeface="Courier New" panose="02070309020205020404" pitchFamily="49" charset="0"/>
              <a:buChar char="o"/>
            </a:pPr>
            <a:r>
              <a:rPr lang="en-GB" sz="2400" dirty="0" smtClean="0"/>
              <a:t>a shunt is fitted to enable the fluid to drain but sometimes a shunt can be come blocked which will cause the build up of fluid inside the skull.</a:t>
            </a:r>
            <a:endParaRPr lang="en-GB" sz="2400" dirty="0"/>
          </a:p>
        </p:txBody>
      </p:sp>
    </p:spTree>
    <p:extLst>
      <p:ext uri="{BB962C8B-B14F-4D97-AF65-F5344CB8AC3E}">
        <p14:creationId xmlns:p14="http://schemas.microsoft.com/office/powerpoint/2010/main" val="2274611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477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Hydrocephalus </a:t>
            </a:r>
          </a:p>
        </p:txBody>
      </p:sp>
      <p:sp>
        <p:nvSpPr>
          <p:cNvPr id="3" name="Text Placeholder 2"/>
          <p:cNvSpPr>
            <a:spLocks noGrp="1"/>
          </p:cNvSpPr>
          <p:nvPr>
            <p:ph type="body" idx="1"/>
          </p:nvPr>
        </p:nvSpPr>
        <p:spPr/>
        <p:txBody>
          <a:bodyPr/>
          <a:lstStyle/>
          <a:p>
            <a:r>
              <a:rPr lang="en-GB" dirty="0"/>
              <a:t>Aetiology</a:t>
            </a:r>
          </a:p>
        </p:txBody>
      </p:sp>
      <p:sp>
        <p:nvSpPr>
          <p:cNvPr id="4" name="Content Placeholder 3"/>
          <p:cNvSpPr>
            <a:spLocks noGrp="1"/>
          </p:cNvSpPr>
          <p:nvPr>
            <p:ph sz="half" idx="2"/>
          </p:nvPr>
        </p:nvSpPr>
        <p:spPr/>
        <p:txBody>
          <a:bodyPr>
            <a:normAutofit/>
          </a:bodyPr>
          <a:lstStyle/>
          <a:p>
            <a:pPr>
              <a:buFont typeface="Courier New" panose="02070309020205020404" pitchFamily="49" charset="0"/>
              <a:buChar char="o"/>
            </a:pPr>
            <a:r>
              <a:rPr lang="en-GB" dirty="0" smtClean="0"/>
              <a:t> Meningitis</a:t>
            </a:r>
            <a:endParaRPr lang="en-GB" dirty="0"/>
          </a:p>
          <a:p>
            <a:pPr>
              <a:buFont typeface="Courier New" panose="02070309020205020404" pitchFamily="49" charset="0"/>
              <a:buChar char="o"/>
            </a:pPr>
            <a:r>
              <a:rPr lang="en-GB" dirty="0" smtClean="0"/>
              <a:t> Trauma</a:t>
            </a:r>
            <a:endParaRPr lang="en-GB" dirty="0"/>
          </a:p>
          <a:p>
            <a:pPr>
              <a:buFont typeface="Courier New" panose="02070309020205020404" pitchFamily="49" charset="0"/>
              <a:buChar char="o"/>
            </a:pPr>
            <a:r>
              <a:rPr lang="en-GB" dirty="0" smtClean="0"/>
              <a:t> Complication post-epilepsy </a:t>
            </a:r>
            <a:r>
              <a:rPr lang="en-GB" dirty="0"/>
              <a:t>surgery</a:t>
            </a:r>
          </a:p>
          <a:p>
            <a:pPr>
              <a:buFont typeface="Courier New" panose="02070309020205020404" pitchFamily="49" charset="0"/>
              <a:buChar char="o"/>
            </a:pPr>
            <a:r>
              <a:rPr lang="en-GB" dirty="0" smtClean="0"/>
              <a:t> Tumour</a:t>
            </a:r>
            <a:endParaRPr lang="en-GB" dirty="0"/>
          </a:p>
          <a:p>
            <a:pPr>
              <a:buFont typeface="Courier New" panose="02070309020205020404" pitchFamily="49" charset="0"/>
              <a:buChar char="o"/>
            </a:pPr>
            <a:r>
              <a:rPr lang="en-GB" dirty="0" smtClean="0"/>
              <a:t> Head </a:t>
            </a:r>
            <a:r>
              <a:rPr lang="en-GB" dirty="0"/>
              <a:t>injury</a:t>
            </a:r>
          </a:p>
          <a:p>
            <a:endParaRPr lang="en-GB" dirty="0"/>
          </a:p>
        </p:txBody>
      </p:sp>
      <p:sp>
        <p:nvSpPr>
          <p:cNvPr id="5" name="Text Placeholder 4"/>
          <p:cNvSpPr>
            <a:spLocks noGrp="1"/>
          </p:cNvSpPr>
          <p:nvPr>
            <p:ph type="body" sz="quarter" idx="3"/>
          </p:nvPr>
        </p:nvSpPr>
        <p:spPr/>
        <p:txBody>
          <a:bodyPr/>
          <a:lstStyle/>
          <a:p>
            <a:r>
              <a:rPr lang="en-GB" dirty="0" smtClean="0"/>
              <a:t>Investigations</a:t>
            </a:r>
            <a:endParaRPr lang="en-GB" dirty="0"/>
          </a:p>
        </p:txBody>
      </p:sp>
      <p:sp>
        <p:nvSpPr>
          <p:cNvPr id="6" name="Content Placeholder 5"/>
          <p:cNvSpPr>
            <a:spLocks noGrp="1"/>
          </p:cNvSpPr>
          <p:nvPr>
            <p:ph sz="quarter" idx="4"/>
          </p:nvPr>
        </p:nvSpPr>
        <p:spPr/>
        <p:txBody>
          <a:bodyPr/>
          <a:lstStyle/>
          <a:p>
            <a:pPr>
              <a:buFont typeface="Courier New" panose="02070309020205020404" pitchFamily="49" charset="0"/>
              <a:buChar char="o"/>
            </a:pPr>
            <a:r>
              <a:rPr lang="en-GB" dirty="0" smtClean="0"/>
              <a:t> Cranial ultrasound</a:t>
            </a:r>
          </a:p>
          <a:p>
            <a:pPr>
              <a:buFont typeface="Courier New" panose="02070309020205020404" pitchFamily="49" charset="0"/>
              <a:buChar char="o"/>
            </a:pPr>
            <a:r>
              <a:rPr lang="en-GB" dirty="0" smtClean="0"/>
              <a:t> CT and MRI</a:t>
            </a:r>
            <a:endParaRPr lang="en-GB" dirty="0"/>
          </a:p>
        </p:txBody>
      </p:sp>
    </p:spTree>
    <p:extLst>
      <p:ext uri="{BB962C8B-B14F-4D97-AF65-F5344CB8AC3E}">
        <p14:creationId xmlns:p14="http://schemas.microsoft.com/office/powerpoint/2010/main" val="8478866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Medical Management</a:t>
            </a:r>
            <a:endParaRPr lang="en-GB" dirty="0"/>
          </a:p>
        </p:txBody>
      </p:sp>
      <p:sp>
        <p:nvSpPr>
          <p:cNvPr id="3" name="Content Placeholder 2"/>
          <p:cNvSpPr>
            <a:spLocks noGrp="1"/>
          </p:cNvSpPr>
          <p:nvPr>
            <p:ph idx="1"/>
          </p:nvPr>
        </p:nvSpPr>
        <p:spPr/>
        <p:txBody>
          <a:bodyPr>
            <a:normAutofit fontScale="92500"/>
          </a:bodyPr>
          <a:lstStyle/>
          <a:p>
            <a:pPr>
              <a:buFont typeface="Courier New" panose="02070309020205020404" pitchFamily="49" charset="0"/>
              <a:buChar char="o"/>
            </a:pPr>
            <a:r>
              <a:rPr lang="en-GB" dirty="0" smtClean="0"/>
              <a:t> treatment of hydrocephalus: redirection of CSP from the normal pathway to allow for absorption of CSF at an alternative site or the diversion of CSF past an obstruction</a:t>
            </a:r>
          </a:p>
          <a:p>
            <a:pPr>
              <a:buFont typeface="Courier New" panose="02070309020205020404" pitchFamily="49" charset="0"/>
              <a:buChar char="o"/>
            </a:pPr>
            <a:r>
              <a:rPr lang="en-GB" dirty="0" smtClean="0"/>
              <a:t> surgical options: Insertion of a shunt – via a hydrostatic pressure gradient (</a:t>
            </a:r>
            <a:r>
              <a:rPr lang="en-GB" dirty="0" err="1" smtClean="0"/>
              <a:t>ventriculo</a:t>
            </a:r>
            <a:r>
              <a:rPr lang="en-GB" dirty="0" smtClean="0"/>
              <a:t>-peritoneal shunt)</a:t>
            </a:r>
          </a:p>
          <a:p>
            <a:pPr marL="0" indent="0">
              <a:buNone/>
            </a:pPr>
            <a:r>
              <a:rPr lang="en-GB" dirty="0" smtClean="0">
                <a:solidFill>
                  <a:srgbClr val="FFFF00"/>
                </a:solidFill>
              </a:rPr>
              <a:t>VP shunt consist of </a:t>
            </a:r>
          </a:p>
          <a:p>
            <a:pPr>
              <a:buFont typeface="Wingdings" panose="05000000000000000000" pitchFamily="2" charset="2"/>
              <a:buChar char="§"/>
            </a:pPr>
            <a:r>
              <a:rPr lang="en-GB" dirty="0" smtClean="0"/>
              <a:t> a ventricular catheter; implanted into the ventricle and connected to the reservoir</a:t>
            </a:r>
          </a:p>
          <a:p>
            <a:pPr>
              <a:buFont typeface="Wingdings" panose="05000000000000000000" pitchFamily="2" charset="2"/>
              <a:buChar char="§"/>
            </a:pPr>
            <a:r>
              <a:rPr lang="en-GB" dirty="0" smtClean="0"/>
              <a:t> a reservoir: placed on the surface of the mastoid bone, under the scalp, contains a valve</a:t>
            </a:r>
          </a:p>
          <a:p>
            <a:pPr>
              <a:buFont typeface="Wingdings" panose="05000000000000000000" pitchFamily="2" charset="2"/>
              <a:buChar char="§"/>
            </a:pPr>
            <a:r>
              <a:rPr lang="en-GB" dirty="0" smtClean="0"/>
              <a:t> a valve: prevents the backflow of CFS</a:t>
            </a:r>
          </a:p>
          <a:p>
            <a:pPr>
              <a:buFont typeface="Wingdings" panose="05000000000000000000" pitchFamily="2" charset="2"/>
              <a:buChar char="§"/>
            </a:pPr>
            <a:r>
              <a:rPr lang="en-GB" dirty="0" smtClean="0"/>
              <a:t> a distal catheter: tunnelled through the subcutaneous tissue to the abdomen, and then placed into the peritoneal cavity where the CSF is reabsorbed by the peritoneum</a:t>
            </a:r>
          </a:p>
          <a:p>
            <a:pPr marL="0" indent="0">
              <a:buNone/>
            </a:pPr>
            <a:endParaRPr lang="en-GB" dirty="0"/>
          </a:p>
        </p:txBody>
      </p:sp>
    </p:spTree>
    <p:extLst>
      <p:ext uri="{BB962C8B-B14F-4D97-AF65-F5344CB8AC3E}">
        <p14:creationId xmlns:p14="http://schemas.microsoft.com/office/powerpoint/2010/main" val="767366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Hydrocephalus </a:t>
            </a:r>
          </a:p>
        </p:txBody>
      </p:sp>
      <p:sp>
        <p:nvSpPr>
          <p:cNvPr id="3" name="Text Placeholder 2"/>
          <p:cNvSpPr>
            <a:spLocks noGrp="1"/>
          </p:cNvSpPr>
          <p:nvPr>
            <p:ph type="body" idx="1"/>
          </p:nvPr>
        </p:nvSpPr>
        <p:spPr/>
        <p:txBody>
          <a:bodyPr>
            <a:normAutofit/>
          </a:bodyPr>
          <a:lstStyle/>
          <a:p>
            <a:r>
              <a:rPr lang="en-GB" sz="2800" dirty="0">
                <a:solidFill>
                  <a:srgbClr val="FFFF00"/>
                </a:solidFill>
              </a:rPr>
              <a:t>C</a:t>
            </a:r>
            <a:r>
              <a:rPr lang="en-GB" sz="2800" dirty="0" smtClean="0">
                <a:solidFill>
                  <a:srgbClr val="FFFF00"/>
                </a:solidFill>
              </a:rPr>
              <a:t>auses</a:t>
            </a:r>
            <a:endParaRPr lang="en-GB" sz="2800" dirty="0">
              <a:solidFill>
                <a:srgbClr val="FFFF00"/>
              </a:solidFill>
            </a:endParaRPr>
          </a:p>
        </p:txBody>
      </p:sp>
      <p:sp>
        <p:nvSpPr>
          <p:cNvPr id="4" name="Content Placeholder 3"/>
          <p:cNvSpPr>
            <a:spLocks noGrp="1"/>
          </p:cNvSpPr>
          <p:nvPr>
            <p:ph sz="half" idx="2"/>
          </p:nvPr>
        </p:nvSpPr>
        <p:spPr/>
        <p:txBody>
          <a:bodyPr>
            <a:normAutofit/>
          </a:bodyPr>
          <a:lstStyle/>
          <a:p>
            <a:pPr>
              <a:buFont typeface="Courier New" panose="02070309020205020404" pitchFamily="49" charset="0"/>
              <a:buChar char="o"/>
            </a:pPr>
            <a:r>
              <a:rPr lang="en-GB" dirty="0" smtClean="0"/>
              <a:t> obstruction</a:t>
            </a:r>
            <a:r>
              <a:rPr lang="en-GB" dirty="0"/>
              <a:t>: common site is the ventricular end</a:t>
            </a:r>
          </a:p>
          <a:p>
            <a:pPr>
              <a:buFont typeface="Courier New" panose="02070309020205020404" pitchFamily="49" charset="0"/>
              <a:buChar char="o"/>
            </a:pPr>
            <a:r>
              <a:rPr lang="en-GB" dirty="0" smtClean="0"/>
              <a:t> </a:t>
            </a:r>
            <a:r>
              <a:rPr lang="en-GB" dirty="0" err="1"/>
              <a:t>o</a:t>
            </a:r>
            <a:r>
              <a:rPr lang="en-GB" dirty="0" err="1" smtClean="0"/>
              <a:t>verdrainage</a:t>
            </a:r>
            <a:r>
              <a:rPr lang="en-GB" dirty="0"/>
              <a:t>: can be due to inappropriate valve</a:t>
            </a:r>
          </a:p>
          <a:p>
            <a:pPr>
              <a:buFont typeface="Courier New" panose="02070309020205020404" pitchFamily="49" charset="0"/>
              <a:buChar char="o"/>
            </a:pPr>
            <a:r>
              <a:rPr lang="en-GB" dirty="0" smtClean="0"/>
              <a:t> infection</a:t>
            </a:r>
            <a:r>
              <a:rPr lang="en-GB" dirty="0"/>
              <a:t>: usually occurs within several months of insertion</a:t>
            </a:r>
          </a:p>
          <a:p>
            <a:endParaRPr lang="en-GB" dirty="0"/>
          </a:p>
        </p:txBody>
      </p:sp>
      <p:sp>
        <p:nvSpPr>
          <p:cNvPr id="5" name="Text Placeholder 4"/>
          <p:cNvSpPr>
            <a:spLocks noGrp="1"/>
          </p:cNvSpPr>
          <p:nvPr>
            <p:ph type="body" sz="quarter" idx="3"/>
          </p:nvPr>
        </p:nvSpPr>
        <p:spPr/>
        <p:txBody>
          <a:bodyPr>
            <a:normAutofit/>
          </a:bodyPr>
          <a:lstStyle/>
          <a:p>
            <a:r>
              <a:rPr lang="en-GB" sz="2800" dirty="0">
                <a:solidFill>
                  <a:srgbClr val="FFFF00"/>
                </a:solidFill>
              </a:rPr>
              <a:t>S</a:t>
            </a:r>
            <a:r>
              <a:rPr lang="en-GB" sz="2800" dirty="0" smtClean="0">
                <a:solidFill>
                  <a:srgbClr val="FFFF00"/>
                </a:solidFill>
              </a:rPr>
              <a:t>ymptoms</a:t>
            </a:r>
            <a:endParaRPr lang="en-GB" sz="2800" dirty="0">
              <a:solidFill>
                <a:srgbClr val="FFFF00"/>
              </a:solidFill>
            </a:endParaRPr>
          </a:p>
        </p:txBody>
      </p:sp>
      <p:sp>
        <p:nvSpPr>
          <p:cNvPr id="6" name="Content Placeholder 5"/>
          <p:cNvSpPr>
            <a:spLocks noGrp="1"/>
          </p:cNvSpPr>
          <p:nvPr>
            <p:ph sz="quarter" idx="4"/>
          </p:nvPr>
        </p:nvSpPr>
        <p:spPr/>
        <p:txBody>
          <a:bodyPr>
            <a:normAutofit/>
          </a:bodyPr>
          <a:lstStyle/>
          <a:p>
            <a:pPr>
              <a:buFont typeface="Wingdings" panose="05000000000000000000" pitchFamily="2" charset="2"/>
              <a:buChar char="Ø"/>
            </a:pPr>
            <a:r>
              <a:rPr lang="en-GB" dirty="0" smtClean="0"/>
              <a:t> headache, signs of raised ICP</a:t>
            </a:r>
          </a:p>
          <a:p>
            <a:pPr>
              <a:buFont typeface="Wingdings" panose="05000000000000000000" pitchFamily="2" charset="2"/>
              <a:buChar char="Ø"/>
            </a:pPr>
            <a:endParaRPr lang="en-GB" dirty="0" smtClean="0"/>
          </a:p>
          <a:p>
            <a:pPr>
              <a:buFont typeface="Wingdings" panose="05000000000000000000" pitchFamily="2" charset="2"/>
              <a:buChar char="Ø"/>
            </a:pPr>
            <a:r>
              <a:rPr lang="en-GB" dirty="0" smtClean="0"/>
              <a:t> low pressure headache</a:t>
            </a:r>
          </a:p>
          <a:p>
            <a:pPr>
              <a:buFont typeface="Wingdings" panose="05000000000000000000" pitchFamily="2" charset="2"/>
              <a:buChar char="Ø"/>
            </a:pPr>
            <a:endParaRPr lang="en-GB" dirty="0"/>
          </a:p>
          <a:p>
            <a:pPr>
              <a:buFont typeface="Wingdings" panose="05000000000000000000" pitchFamily="2" charset="2"/>
              <a:buChar char="Ø"/>
            </a:pPr>
            <a:r>
              <a:rPr lang="en-GB" dirty="0" smtClean="0"/>
              <a:t> fever, irritability</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491337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Nursing Management</a:t>
            </a:r>
            <a:endParaRPr lang="en-GB"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smtClean="0"/>
              <a:t> Nursed in a slightly raised position (increase the differential pressure gradient) to encourage the flow of CSF through the shunt system</a:t>
            </a:r>
          </a:p>
          <a:p>
            <a:pPr>
              <a:buFont typeface="Courier New" panose="02070309020205020404" pitchFamily="49" charset="0"/>
              <a:buChar char="o"/>
            </a:pPr>
            <a:r>
              <a:rPr lang="en-GB" dirty="0" smtClean="0"/>
              <a:t> Avoiding any pressure to the scalp overlying the valve system (prevention of skin problems around the valve site)</a:t>
            </a:r>
          </a:p>
          <a:p>
            <a:pPr>
              <a:buFont typeface="Courier New" panose="02070309020205020404" pitchFamily="49" charset="0"/>
              <a:buChar char="o"/>
            </a:pPr>
            <a:r>
              <a:rPr lang="en-GB" dirty="0" smtClean="0"/>
              <a:t> Monitor signs of infection and raised ICP  </a:t>
            </a:r>
          </a:p>
        </p:txBody>
      </p:sp>
    </p:spTree>
    <p:extLst>
      <p:ext uri="{BB962C8B-B14F-4D97-AF65-F5344CB8AC3E}">
        <p14:creationId xmlns:p14="http://schemas.microsoft.com/office/powerpoint/2010/main" val="2555136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pPr eaLnBrk="1" hangingPunct="1">
              <a:defRPr/>
            </a:pPr>
            <a:r>
              <a:rPr lang="en-GB" dirty="0" smtClean="0"/>
              <a:t>                             THE BRAIN</a:t>
            </a:r>
          </a:p>
        </p:txBody>
      </p:sp>
      <p:graphicFrame>
        <p:nvGraphicFramePr>
          <p:cNvPr id="27651" name="Object 7"/>
          <p:cNvGraphicFramePr>
            <a:graphicFrameLocks noGrp="1" noChangeAspect="1"/>
          </p:cNvGraphicFramePr>
          <p:nvPr>
            <p:ph sz="half" idx="2"/>
          </p:nvPr>
        </p:nvGraphicFramePr>
        <p:xfrm>
          <a:off x="3216275" y="1920875"/>
          <a:ext cx="5543550" cy="4157663"/>
        </p:xfrm>
        <a:graphic>
          <a:graphicData uri="http://schemas.openxmlformats.org/presentationml/2006/ole">
            <mc:AlternateContent xmlns:mc="http://schemas.openxmlformats.org/markup-compatibility/2006">
              <mc:Choice xmlns:v="urn:schemas-microsoft-com:vml" Requires="v">
                <p:oleObj spid="_x0000_s1247" name="Slide" r:id="rId3" imgW="4572180" imgH="3428906" progId="PowerPoint.Slide.8">
                  <p:embed/>
                </p:oleObj>
              </mc:Choice>
              <mc:Fallback>
                <p:oleObj name="Slide" r:id="rId3" imgW="4572180" imgH="3428906"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1920875"/>
                        <a:ext cx="5543550" cy="4157663"/>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4D4D4D"/>
                              </a:outerShdw>
                            </a:effectLst>
                          </a14:hiddenEffects>
                        </a:ext>
                      </a:extLst>
                    </p:spPr>
                  </p:pic>
                </p:oleObj>
              </mc:Fallback>
            </mc:AlternateContent>
          </a:graphicData>
        </a:graphic>
      </p:graphicFrame>
      <p:sp>
        <p:nvSpPr>
          <p:cNvPr id="27652" name="Text Box 9"/>
          <p:cNvSpPr txBox="1">
            <a:spLocks noChangeArrowheads="1"/>
          </p:cNvSpPr>
          <p:nvPr/>
        </p:nvSpPr>
        <p:spPr bwMode="auto">
          <a:xfrm>
            <a:off x="619125" y="2118042"/>
            <a:ext cx="21717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3200">
                <a:solidFill>
                  <a:srgbClr val="FFFF66"/>
                </a:solidFill>
                <a:latin typeface="Verdana" panose="020B0604030504040204" pitchFamily="34" charset="0"/>
                <a:cs typeface="Arial" panose="020B0604020202020204" pitchFamily="34" charset="0"/>
              </a:defRPr>
            </a:lvl1pPr>
            <a:lvl2pPr marL="742950" indent="-285750">
              <a:spcBef>
                <a:spcPct val="20000"/>
              </a:spcBef>
              <a:buChar char="–"/>
              <a:defRPr sz="2800">
                <a:solidFill>
                  <a:srgbClr val="FFFF66"/>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rgbClr val="FFFF66"/>
                </a:solidFill>
                <a:latin typeface="Verdana" panose="020B0604030504040204" pitchFamily="34" charset="0"/>
                <a:cs typeface="Arial" panose="020B0604020202020204" pitchFamily="34" charset="0"/>
              </a:defRPr>
            </a:lvl3pPr>
            <a:lvl4pPr marL="1600200" indent="-228600">
              <a:spcBef>
                <a:spcPct val="20000"/>
              </a:spcBef>
              <a:buChar char="–"/>
              <a:defRPr sz="2000">
                <a:solidFill>
                  <a:srgbClr val="FFFF66"/>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9pPr>
          </a:lstStyle>
          <a:p>
            <a:pPr eaLnBrk="1" hangingPunct="1">
              <a:spcBef>
                <a:spcPct val="0"/>
              </a:spcBef>
              <a:buClrTx/>
              <a:buFontTx/>
              <a:buNone/>
            </a:pPr>
            <a:r>
              <a:rPr lang="en-US" altLang="en-US" sz="1400" b="1" dirty="0">
                <a:solidFill>
                  <a:schemeClr val="bg1"/>
                </a:solidFill>
                <a:latin typeface="Calibri" panose="020F0502020204030204" pitchFamily="34" charset="0"/>
              </a:rPr>
              <a:t>FRONTAL LOBE</a:t>
            </a:r>
          </a:p>
          <a:p>
            <a:pPr eaLnBrk="1" hangingPunct="1">
              <a:spcBef>
                <a:spcPct val="0"/>
              </a:spcBef>
              <a:buClrTx/>
              <a:buFontTx/>
              <a:buNone/>
            </a:pPr>
            <a:r>
              <a:rPr lang="en-US" altLang="en-US" sz="1400" b="1" dirty="0">
                <a:solidFill>
                  <a:schemeClr val="bg1"/>
                </a:solidFill>
                <a:latin typeface="Calibri" panose="020F0502020204030204" pitchFamily="34" charset="0"/>
              </a:rPr>
              <a:t>Emotional and behavioural control</a:t>
            </a:r>
          </a:p>
          <a:p>
            <a:pPr eaLnBrk="1" hangingPunct="1">
              <a:spcBef>
                <a:spcPct val="0"/>
              </a:spcBef>
              <a:buClrTx/>
              <a:buFontTx/>
              <a:buNone/>
            </a:pPr>
            <a:r>
              <a:rPr lang="en-US" altLang="en-US" sz="1400" b="1" dirty="0">
                <a:solidFill>
                  <a:schemeClr val="bg1"/>
                </a:solidFill>
                <a:latin typeface="Calibri" panose="020F0502020204030204" pitchFamily="34" charset="0"/>
              </a:rPr>
              <a:t>Intellect, reasoning, problem solving, planning, concentrating</a:t>
            </a:r>
          </a:p>
          <a:p>
            <a:pPr eaLnBrk="1" hangingPunct="1">
              <a:spcBef>
                <a:spcPct val="0"/>
              </a:spcBef>
              <a:buClrTx/>
              <a:buFontTx/>
              <a:buNone/>
            </a:pPr>
            <a:r>
              <a:rPr lang="en-GB" altLang="en-US" sz="1400" b="1" dirty="0">
                <a:solidFill>
                  <a:schemeClr val="bg1"/>
                </a:solidFill>
                <a:latin typeface="Calibri" panose="020F0502020204030204" pitchFamily="34" charset="0"/>
              </a:rPr>
              <a:t>Personality</a:t>
            </a:r>
          </a:p>
        </p:txBody>
      </p:sp>
      <p:sp>
        <p:nvSpPr>
          <p:cNvPr id="27653" name="Text Box 10"/>
          <p:cNvSpPr txBox="1">
            <a:spLocks noChangeArrowheads="1"/>
          </p:cNvSpPr>
          <p:nvPr/>
        </p:nvSpPr>
        <p:spPr bwMode="auto">
          <a:xfrm>
            <a:off x="9185275" y="1989139"/>
            <a:ext cx="1841500" cy="72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3200">
                <a:solidFill>
                  <a:srgbClr val="FFFF66"/>
                </a:solidFill>
                <a:latin typeface="Verdana" panose="020B0604030504040204" pitchFamily="34" charset="0"/>
                <a:cs typeface="Arial" panose="020B0604020202020204" pitchFamily="34" charset="0"/>
              </a:defRPr>
            </a:lvl1pPr>
            <a:lvl2pPr marL="742950" indent="-285750">
              <a:spcBef>
                <a:spcPct val="20000"/>
              </a:spcBef>
              <a:buChar char="–"/>
              <a:defRPr sz="2800">
                <a:solidFill>
                  <a:srgbClr val="FFFF66"/>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rgbClr val="FFFF66"/>
                </a:solidFill>
                <a:latin typeface="Verdana" panose="020B0604030504040204" pitchFamily="34" charset="0"/>
                <a:cs typeface="Arial" panose="020B0604020202020204" pitchFamily="34" charset="0"/>
              </a:defRPr>
            </a:lvl3pPr>
            <a:lvl4pPr marL="1600200" indent="-228600">
              <a:spcBef>
                <a:spcPct val="20000"/>
              </a:spcBef>
              <a:buChar char="–"/>
              <a:defRPr sz="2000">
                <a:solidFill>
                  <a:srgbClr val="FFFF66"/>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9pPr>
          </a:lstStyle>
          <a:p>
            <a:pPr eaLnBrk="1" hangingPunct="1">
              <a:spcBef>
                <a:spcPct val="0"/>
              </a:spcBef>
              <a:buClrTx/>
              <a:buFontTx/>
              <a:buNone/>
            </a:pPr>
            <a:r>
              <a:rPr lang="en-US" altLang="en-US" sz="1400" b="1" dirty="0">
                <a:solidFill>
                  <a:schemeClr val="bg1"/>
                </a:solidFill>
                <a:latin typeface="Calibri" panose="020F0502020204030204" pitchFamily="34" charset="0"/>
              </a:rPr>
              <a:t>PARIETAL LOBE</a:t>
            </a:r>
          </a:p>
          <a:p>
            <a:pPr eaLnBrk="1" hangingPunct="1">
              <a:spcBef>
                <a:spcPct val="0"/>
              </a:spcBef>
              <a:buClrTx/>
              <a:buFontTx/>
              <a:buNone/>
            </a:pPr>
            <a:r>
              <a:rPr lang="en-GB" altLang="en-US" sz="1400" dirty="0">
                <a:solidFill>
                  <a:schemeClr val="bg1"/>
                </a:solidFill>
                <a:latin typeface="Calibri" panose="020F0502020204030204" pitchFamily="34" charset="0"/>
              </a:rPr>
              <a:t>Making sense of the world</a:t>
            </a:r>
          </a:p>
          <a:p>
            <a:pPr eaLnBrk="1" hangingPunct="1">
              <a:spcBef>
                <a:spcPct val="0"/>
              </a:spcBef>
              <a:buClrTx/>
              <a:buFontTx/>
              <a:buNone/>
            </a:pPr>
            <a:r>
              <a:rPr lang="en-GB" altLang="en-US" sz="1400" b="1" dirty="0">
                <a:solidFill>
                  <a:schemeClr val="bg1"/>
                </a:solidFill>
                <a:latin typeface="Calibri" panose="020F0502020204030204" pitchFamily="34" charset="0"/>
              </a:rPr>
              <a:t>Facial recognition</a:t>
            </a:r>
          </a:p>
          <a:p>
            <a:pPr eaLnBrk="1" hangingPunct="1">
              <a:spcBef>
                <a:spcPct val="0"/>
              </a:spcBef>
              <a:buClrTx/>
              <a:buFontTx/>
              <a:buNone/>
            </a:pPr>
            <a:r>
              <a:rPr lang="en-GB" altLang="en-US" sz="1400" b="1" dirty="0">
                <a:solidFill>
                  <a:schemeClr val="bg1"/>
                </a:solidFill>
                <a:latin typeface="Calibri" panose="020F0502020204030204" pitchFamily="34" charset="0"/>
              </a:rPr>
              <a:t>Maths</a:t>
            </a:r>
          </a:p>
          <a:p>
            <a:pPr eaLnBrk="1" hangingPunct="1">
              <a:spcBef>
                <a:spcPct val="0"/>
              </a:spcBef>
              <a:buClrTx/>
              <a:buFontTx/>
              <a:buNone/>
            </a:pPr>
            <a:endParaRPr lang="en-GB" altLang="en-US" sz="1400" b="1" dirty="0">
              <a:latin typeface="Calibri" panose="020F0502020204030204" pitchFamily="34" charset="0"/>
            </a:endParaRPr>
          </a:p>
        </p:txBody>
      </p:sp>
      <p:sp>
        <p:nvSpPr>
          <p:cNvPr id="27654" name="Text Box 11"/>
          <p:cNvSpPr txBox="1">
            <a:spLocks noChangeArrowheads="1"/>
          </p:cNvSpPr>
          <p:nvPr/>
        </p:nvSpPr>
        <p:spPr bwMode="auto">
          <a:xfrm>
            <a:off x="9313864" y="5373689"/>
            <a:ext cx="1485900" cy="109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3200">
                <a:solidFill>
                  <a:srgbClr val="FFFF66"/>
                </a:solidFill>
                <a:latin typeface="Verdana" panose="020B0604030504040204" pitchFamily="34" charset="0"/>
                <a:cs typeface="Arial" panose="020B0604020202020204" pitchFamily="34" charset="0"/>
              </a:defRPr>
            </a:lvl1pPr>
            <a:lvl2pPr marL="742950" indent="-285750">
              <a:spcBef>
                <a:spcPct val="20000"/>
              </a:spcBef>
              <a:buChar char="–"/>
              <a:defRPr sz="2800">
                <a:solidFill>
                  <a:srgbClr val="FFFF66"/>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rgbClr val="FFFF66"/>
                </a:solidFill>
                <a:latin typeface="Verdana" panose="020B0604030504040204" pitchFamily="34" charset="0"/>
                <a:cs typeface="Arial" panose="020B0604020202020204" pitchFamily="34" charset="0"/>
              </a:defRPr>
            </a:lvl3pPr>
            <a:lvl4pPr marL="1600200" indent="-228600">
              <a:spcBef>
                <a:spcPct val="20000"/>
              </a:spcBef>
              <a:buChar char="–"/>
              <a:defRPr sz="2000">
                <a:solidFill>
                  <a:srgbClr val="FFFF66"/>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9pPr>
          </a:lstStyle>
          <a:p>
            <a:pPr eaLnBrk="1" hangingPunct="1">
              <a:spcBef>
                <a:spcPct val="0"/>
              </a:spcBef>
              <a:buClrTx/>
              <a:buFontTx/>
              <a:buNone/>
            </a:pPr>
            <a:r>
              <a:rPr lang="en-US" altLang="en-US" sz="1400" b="1" dirty="0">
                <a:solidFill>
                  <a:schemeClr val="bg1"/>
                </a:solidFill>
                <a:latin typeface="Calibri" panose="020F0502020204030204" pitchFamily="34" charset="0"/>
              </a:rPr>
              <a:t>OCCIPITAL LOBE</a:t>
            </a:r>
          </a:p>
          <a:p>
            <a:pPr eaLnBrk="1" hangingPunct="1">
              <a:spcBef>
                <a:spcPct val="0"/>
              </a:spcBef>
              <a:buClrTx/>
              <a:buFontTx/>
              <a:buNone/>
            </a:pPr>
            <a:r>
              <a:rPr lang="en-GB" altLang="en-US" sz="1400" b="1" dirty="0">
                <a:solidFill>
                  <a:schemeClr val="bg1"/>
                </a:solidFill>
                <a:latin typeface="Calibri" panose="020F0502020204030204" pitchFamily="34" charset="0"/>
              </a:rPr>
              <a:t>Vision </a:t>
            </a:r>
          </a:p>
          <a:p>
            <a:pPr eaLnBrk="1" hangingPunct="1">
              <a:spcBef>
                <a:spcPct val="0"/>
              </a:spcBef>
              <a:buClrTx/>
              <a:buFontTx/>
              <a:buNone/>
            </a:pPr>
            <a:r>
              <a:rPr lang="en-GB" altLang="en-US" sz="1400" b="1" dirty="0">
                <a:solidFill>
                  <a:schemeClr val="bg1"/>
                </a:solidFill>
                <a:latin typeface="Calibri" panose="020F0502020204030204" pitchFamily="34" charset="0"/>
              </a:rPr>
              <a:t>Colour identification</a:t>
            </a:r>
          </a:p>
        </p:txBody>
      </p:sp>
      <p:sp>
        <p:nvSpPr>
          <p:cNvPr id="27655" name="Text Box 12"/>
          <p:cNvSpPr txBox="1">
            <a:spLocks noChangeArrowheads="1"/>
          </p:cNvSpPr>
          <p:nvPr/>
        </p:nvSpPr>
        <p:spPr bwMode="auto">
          <a:xfrm>
            <a:off x="724930" y="5586415"/>
            <a:ext cx="2707246" cy="95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
              <a:defRPr sz="3200">
                <a:solidFill>
                  <a:srgbClr val="FFFF66"/>
                </a:solidFill>
                <a:latin typeface="Verdana" panose="020B0604030504040204" pitchFamily="34" charset="0"/>
                <a:cs typeface="Arial" panose="020B0604020202020204" pitchFamily="34" charset="0"/>
              </a:defRPr>
            </a:lvl1pPr>
            <a:lvl2pPr marL="742950" indent="-285750">
              <a:spcBef>
                <a:spcPct val="20000"/>
              </a:spcBef>
              <a:buChar char="–"/>
              <a:defRPr sz="2800">
                <a:solidFill>
                  <a:srgbClr val="FFFF66"/>
                </a:solidFill>
                <a:latin typeface="Verdan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rgbClr val="FFFF66"/>
                </a:solidFill>
                <a:latin typeface="Verdana" panose="020B0604030504040204" pitchFamily="34" charset="0"/>
                <a:cs typeface="Arial" panose="020B0604020202020204" pitchFamily="34" charset="0"/>
              </a:defRPr>
            </a:lvl3pPr>
            <a:lvl4pPr marL="1600200" indent="-228600">
              <a:spcBef>
                <a:spcPct val="20000"/>
              </a:spcBef>
              <a:buChar char="–"/>
              <a:defRPr sz="2000">
                <a:solidFill>
                  <a:srgbClr val="FFFF66"/>
                </a:solidFill>
                <a:latin typeface="Verdan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rgbClr val="FFFF66"/>
                </a:solidFill>
                <a:latin typeface="Verdana" panose="020B0604030504040204" pitchFamily="34" charset="0"/>
                <a:cs typeface="Arial" panose="020B0604020202020204" pitchFamily="34" charset="0"/>
              </a:defRPr>
            </a:lvl9pPr>
          </a:lstStyle>
          <a:p>
            <a:pPr eaLnBrk="1" hangingPunct="1">
              <a:spcBef>
                <a:spcPct val="0"/>
              </a:spcBef>
              <a:buClrTx/>
              <a:buFontTx/>
              <a:buNone/>
            </a:pPr>
            <a:r>
              <a:rPr lang="en-US" altLang="en-US" sz="1400" b="1" dirty="0">
                <a:solidFill>
                  <a:schemeClr val="bg1"/>
                </a:solidFill>
                <a:latin typeface="Calibri" panose="020F0502020204030204" pitchFamily="34" charset="0"/>
              </a:rPr>
              <a:t>TEMPORAL LOBE</a:t>
            </a:r>
          </a:p>
          <a:p>
            <a:pPr eaLnBrk="1" hangingPunct="1">
              <a:spcBef>
                <a:spcPct val="0"/>
              </a:spcBef>
              <a:buClrTx/>
              <a:buFontTx/>
              <a:buNone/>
            </a:pPr>
            <a:r>
              <a:rPr lang="en-GB" altLang="en-US" sz="1400" b="1" dirty="0">
                <a:solidFill>
                  <a:schemeClr val="bg1"/>
                </a:solidFill>
                <a:latin typeface="Calibri" panose="020F0502020204030204" pitchFamily="34" charset="0"/>
              </a:rPr>
              <a:t>Memory</a:t>
            </a:r>
          </a:p>
          <a:p>
            <a:pPr eaLnBrk="1" hangingPunct="1">
              <a:spcBef>
                <a:spcPct val="0"/>
              </a:spcBef>
              <a:buClrTx/>
              <a:buFontTx/>
              <a:buNone/>
            </a:pPr>
            <a:r>
              <a:rPr lang="en-GB" altLang="en-US" sz="1400" b="1" dirty="0">
                <a:solidFill>
                  <a:schemeClr val="bg1"/>
                </a:solidFill>
                <a:latin typeface="Calibri" panose="020F0502020204030204" pitchFamily="34" charset="0"/>
              </a:rPr>
              <a:t>Understanding language</a:t>
            </a:r>
          </a:p>
        </p:txBody>
      </p:sp>
      <p:sp>
        <p:nvSpPr>
          <p:cNvPr id="27656" name="Line 13"/>
          <p:cNvSpPr>
            <a:spLocks noChangeShapeType="1"/>
          </p:cNvSpPr>
          <p:nvPr/>
        </p:nvSpPr>
        <p:spPr bwMode="auto">
          <a:xfrm>
            <a:off x="3432176" y="1989139"/>
            <a:ext cx="720725" cy="720725"/>
          </a:xfrm>
          <a:prstGeom prst="line">
            <a:avLst/>
          </a:prstGeom>
          <a:noFill/>
          <a:ln w="412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57" name="Line 14"/>
          <p:cNvSpPr>
            <a:spLocks noChangeShapeType="1"/>
          </p:cNvSpPr>
          <p:nvPr/>
        </p:nvSpPr>
        <p:spPr bwMode="auto">
          <a:xfrm flipH="1">
            <a:off x="7175501" y="1916114"/>
            <a:ext cx="1584325" cy="936625"/>
          </a:xfrm>
          <a:prstGeom prst="line">
            <a:avLst/>
          </a:prstGeom>
          <a:noFill/>
          <a:ln w="412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58" name="Line 15"/>
          <p:cNvSpPr>
            <a:spLocks noChangeShapeType="1"/>
          </p:cNvSpPr>
          <p:nvPr/>
        </p:nvSpPr>
        <p:spPr bwMode="auto">
          <a:xfrm flipH="1" flipV="1">
            <a:off x="8040689" y="4149726"/>
            <a:ext cx="935037" cy="1223963"/>
          </a:xfrm>
          <a:prstGeom prst="line">
            <a:avLst/>
          </a:prstGeom>
          <a:noFill/>
          <a:ln w="412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7659" name="Line 16"/>
          <p:cNvSpPr>
            <a:spLocks noChangeShapeType="1"/>
          </p:cNvSpPr>
          <p:nvPr/>
        </p:nvSpPr>
        <p:spPr bwMode="auto">
          <a:xfrm flipV="1">
            <a:off x="2927350" y="4797426"/>
            <a:ext cx="2305050" cy="792163"/>
          </a:xfrm>
          <a:prstGeom prst="line">
            <a:avLst/>
          </a:prstGeom>
          <a:noFill/>
          <a:ln w="412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620283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22573" y="618782"/>
            <a:ext cx="3171568" cy="904875"/>
          </a:xfrm>
        </p:spPr>
        <p:txBody>
          <a:bodyPr>
            <a:noAutofit/>
          </a:bodyPr>
          <a:lstStyle/>
          <a:p>
            <a:r>
              <a:rPr lang="en-GB" sz="4400" dirty="0" smtClean="0">
                <a:solidFill>
                  <a:srgbClr val="FFFF00"/>
                </a:solidFill>
              </a:rPr>
              <a:t>Summary</a:t>
            </a:r>
            <a:r>
              <a:rPr lang="en-GB" sz="4400" dirty="0" smtClean="0">
                <a:solidFill>
                  <a:schemeClr val="tx1"/>
                </a:solidFill>
              </a:rPr>
              <a:t> </a:t>
            </a:r>
            <a:endParaRPr lang="en-GB" sz="4400" dirty="0">
              <a:solidFill>
                <a:schemeClr val="tx1"/>
              </a:solidFill>
            </a:endParaRPr>
          </a:p>
        </p:txBody>
      </p:sp>
      <p:sp>
        <p:nvSpPr>
          <p:cNvPr id="3" name="Text Placeholder 2"/>
          <p:cNvSpPr>
            <a:spLocks noGrp="1"/>
          </p:cNvSpPr>
          <p:nvPr>
            <p:ph type="body" idx="4294967295"/>
          </p:nvPr>
        </p:nvSpPr>
        <p:spPr>
          <a:xfrm>
            <a:off x="1252152" y="1581665"/>
            <a:ext cx="10058400" cy="4423719"/>
          </a:xfrm>
        </p:spPr>
        <p:txBody>
          <a:bodyPr>
            <a:normAutofit fontScale="92500" lnSpcReduction="20000"/>
          </a:bodyPr>
          <a:lstStyle/>
          <a:p>
            <a:r>
              <a:rPr lang="en-GB" dirty="0" smtClean="0"/>
              <a:t>Use the care plans as a working document </a:t>
            </a:r>
          </a:p>
          <a:p>
            <a:r>
              <a:rPr lang="en-GB" dirty="0" smtClean="0"/>
              <a:t>Understand your patients needs and Preferences </a:t>
            </a:r>
          </a:p>
          <a:p>
            <a:r>
              <a:rPr lang="en-GB" dirty="0" smtClean="0"/>
              <a:t>Medical Conditions, Symptoms ,Management if  you do not understand, ask a senior colleague for help – share your knowledge </a:t>
            </a:r>
          </a:p>
          <a:p>
            <a:r>
              <a:rPr lang="en-GB" dirty="0" smtClean="0"/>
              <a:t>If information changes about the patient care it is everyone's duty to ask a senior colleague to review and amend any information that is not accurate </a:t>
            </a:r>
          </a:p>
          <a:p>
            <a:r>
              <a:rPr lang="en-GB" dirty="0" smtClean="0"/>
              <a:t>Always bring any medical concerns about your patient to the attention of the nurse in charge </a:t>
            </a:r>
          </a:p>
          <a:p>
            <a:r>
              <a:rPr lang="en-GB" dirty="0" smtClean="0"/>
              <a:t>If you don’t know how to manage something or don’t feel confident then ask for help in enabling your skills from your manager.</a:t>
            </a:r>
          </a:p>
          <a:p>
            <a:r>
              <a:rPr lang="en-GB" dirty="0" smtClean="0"/>
              <a:t>You will receive further in depth training on management ,conditions whilst working for Holy Cross if you feel there is an un met need in your training then speak to your manager and highlight this in your annual appraisal and supervision.</a:t>
            </a:r>
          </a:p>
          <a:p>
            <a:r>
              <a:rPr lang="en-GB" dirty="0" smtClean="0"/>
              <a:t> </a:t>
            </a:r>
            <a:endParaRPr lang="en-GB" dirty="0"/>
          </a:p>
        </p:txBody>
      </p:sp>
    </p:spTree>
    <p:extLst>
      <p:ext uri="{BB962C8B-B14F-4D97-AF65-F5344CB8AC3E}">
        <p14:creationId xmlns:p14="http://schemas.microsoft.com/office/powerpoint/2010/main" val="10709749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–Quiz-what you have learnt  </a:t>
            </a:r>
            <a:endParaRPr lang="en-GB" dirty="0"/>
          </a:p>
        </p:txBody>
      </p:sp>
      <p:sp>
        <p:nvSpPr>
          <p:cNvPr id="3" name="Text Placeholder 2"/>
          <p:cNvSpPr>
            <a:spLocks noGrp="1"/>
          </p:cNvSpPr>
          <p:nvPr>
            <p:ph type="body" sz="half" idx="1"/>
          </p:nvPr>
        </p:nvSpPr>
        <p:spPr/>
        <p:txBody>
          <a:bodyPr>
            <a:normAutofit fontScale="92500" lnSpcReduction="20000"/>
          </a:bodyPr>
          <a:lstStyle/>
          <a:p>
            <a:r>
              <a:rPr lang="en-GB" dirty="0" smtClean="0"/>
              <a:t>MND </a:t>
            </a:r>
          </a:p>
          <a:p>
            <a:r>
              <a:rPr lang="en-GB" dirty="0" smtClean="0"/>
              <a:t>MD</a:t>
            </a:r>
          </a:p>
          <a:p>
            <a:r>
              <a:rPr lang="en-GB" dirty="0" smtClean="0"/>
              <a:t>CVA</a:t>
            </a:r>
          </a:p>
          <a:p>
            <a:r>
              <a:rPr lang="en-GB" dirty="0" smtClean="0"/>
              <a:t>ABI</a:t>
            </a:r>
          </a:p>
          <a:p>
            <a:r>
              <a:rPr lang="en-GB" dirty="0" smtClean="0"/>
              <a:t>DOC</a:t>
            </a:r>
          </a:p>
          <a:p>
            <a:r>
              <a:rPr lang="en-GB" dirty="0" smtClean="0"/>
              <a:t>VP</a:t>
            </a:r>
          </a:p>
          <a:p>
            <a:r>
              <a:rPr lang="en-GB" dirty="0" smtClean="0"/>
              <a:t>CSF</a:t>
            </a:r>
          </a:p>
          <a:p>
            <a:r>
              <a:rPr lang="en-GB" dirty="0" smtClean="0"/>
              <a:t>GBS</a:t>
            </a:r>
          </a:p>
          <a:p>
            <a:r>
              <a:rPr lang="en-GB" dirty="0" smtClean="0"/>
              <a:t>Hemiplegia </a:t>
            </a:r>
          </a:p>
          <a:p>
            <a:r>
              <a:rPr lang="en-GB" dirty="0" smtClean="0"/>
              <a:t>Autonomic </a:t>
            </a:r>
            <a:r>
              <a:rPr lang="en-GB" dirty="0" err="1" smtClean="0"/>
              <a:t>Dysreflexia</a:t>
            </a:r>
            <a:r>
              <a:rPr lang="en-GB" dirty="0" smtClean="0"/>
              <a:t> </a:t>
            </a:r>
          </a:p>
        </p:txBody>
      </p:sp>
      <p:sp>
        <p:nvSpPr>
          <p:cNvPr id="4" name="Content Placeholder 3"/>
          <p:cNvSpPr>
            <a:spLocks noGrp="1"/>
          </p:cNvSpPr>
          <p:nvPr>
            <p:ph sz="half" idx="2"/>
          </p:nvPr>
        </p:nvSpPr>
        <p:spPr/>
        <p:txBody>
          <a:bodyPr/>
          <a:lstStyle/>
          <a:p>
            <a:r>
              <a:rPr lang="en-GB" dirty="0"/>
              <a:t>Name 2 Cognitive difficulties following an </a:t>
            </a:r>
            <a:r>
              <a:rPr lang="en-GB" dirty="0" smtClean="0"/>
              <a:t>ABI-what problems may arise in nursing a patient with these difficulties </a:t>
            </a:r>
            <a:endParaRPr lang="en-GB" dirty="0"/>
          </a:p>
          <a:p>
            <a:r>
              <a:rPr lang="en-GB" dirty="0" smtClean="0"/>
              <a:t>Name 2 symptoms of Hydrocephalus and 2 actions in nurse management </a:t>
            </a:r>
          </a:p>
          <a:p>
            <a:r>
              <a:rPr lang="en-GB" dirty="0"/>
              <a:t>Name 3 essential observations of a patient with Epilepsy </a:t>
            </a:r>
          </a:p>
          <a:p>
            <a:r>
              <a:rPr lang="en-GB" dirty="0" smtClean="0"/>
              <a:t>Explain a Tonic Seizure  to your partner</a:t>
            </a:r>
          </a:p>
          <a:p>
            <a:r>
              <a:rPr lang="en-GB" dirty="0" smtClean="0"/>
              <a:t>Explain your intervention back to your partner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34" y="2685535"/>
            <a:ext cx="2058218" cy="1838754"/>
          </a:xfrm>
          <a:prstGeom prst="rect">
            <a:avLst/>
          </a:prstGeom>
        </p:spPr>
      </p:pic>
    </p:spTree>
    <p:extLst>
      <p:ext uri="{BB962C8B-B14F-4D97-AF65-F5344CB8AC3E}">
        <p14:creationId xmlns:p14="http://schemas.microsoft.com/office/powerpoint/2010/main" val="16723970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208213"/>
            <a:ext cx="10515600" cy="1676400"/>
          </a:xfrm>
        </p:spPr>
        <p:txBody>
          <a:bodyPr/>
          <a:lstStyle/>
          <a:p>
            <a:r>
              <a:rPr lang="en-GB" dirty="0" smtClean="0"/>
              <a:t>Questions ?</a:t>
            </a:r>
            <a:endParaRPr lang="en-GB" dirty="0"/>
          </a:p>
        </p:txBody>
      </p:sp>
      <p:pic>
        <p:nvPicPr>
          <p:cNvPr id="8" name="Picture 7"/>
          <p:cNvPicPr>
            <a:picLocks noChangeAspect="1"/>
          </p:cNvPicPr>
          <p:nvPr/>
        </p:nvPicPr>
        <p:blipFill>
          <a:blip r:embed="rId2"/>
          <a:stretch>
            <a:fillRect/>
          </a:stretch>
        </p:blipFill>
        <p:spPr>
          <a:xfrm>
            <a:off x="2487828" y="1828800"/>
            <a:ext cx="6516130" cy="4209129"/>
          </a:xfrm>
          <a:prstGeom prst="rect">
            <a:avLst/>
          </a:prstGeom>
        </p:spPr>
      </p:pic>
    </p:spTree>
    <p:extLst>
      <p:ext uri="{BB962C8B-B14F-4D97-AF65-F5344CB8AC3E}">
        <p14:creationId xmlns:p14="http://schemas.microsoft.com/office/powerpoint/2010/main" val="299229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BRAIN</a:t>
            </a:r>
            <a:endParaRPr lang="en-GB" dirty="0"/>
          </a:p>
        </p:txBody>
      </p:sp>
      <p:sp>
        <p:nvSpPr>
          <p:cNvPr id="3" name="Content Placeholder 2"/>
          <p:cNvSpPr>
            <a:spLocks noGrp="1"/>
          </p:cNvSpPr>
          <p:nvPr>
            <p:ph idx="1"/>
          </p:nvPr>
        </p:nvSpPr>
        <p:spPr/>
        <p:txBody>
          <a:bodyPr/>
          <a:lstStyle/>
          <a:p>
            <a:pPr eaLnBrk="1" hangingPunct="1">
              <a:lnSpc>
                <a:spcPct val="80000"/>
              </a:lnSpc>
              <a:defRPr/>
            </a:pPr>
            <a:r>
              <a:rPr lang="en-US" dirty="0" smtClean="0"/>
              <a:t>Control and Command centre</a:t>
            </a:r>
          </a:p>
          <a:p>
            <a:pPr eaLnBrk="1" hangingPunct="1">
              <a:lnSpc>
                <a:spcPct val="80000"/>
              </a:lnSpc>
              <a:defRPr/>
            </a:pPr>
            <a:r>
              <a:rPr lang="en-US" dirty="0" smtClean="0"/>
              <a:t>Receives information from the environment e.g. taste, pressure, touch, vision, hearing and balance. </a:t>
            </a:r>
          </a:p>
          <a:p>
            <a:pPr eaLnBrk="1" hangingPunct="1">
              <a:lnSpc>
                <a:spcPct val="80000"/>
              </a:lnSpc>
              <a:defRPr/>
            </a:pPr>
            <a:r>
              <a:rPr lang="en-US" dirty="0" smtClean="0"/>
              <a:t>Organises appropriate response.</a:t>
            </a:r>
          </a:p>
          <a:p>
            <a:pPr eaLnBrk="1" hangingPunct="1">
              <a:lnSpc>
                <a:spcPct val="80000"/>
              </a:lnSpc>
              <a:defRPr/>
            </a:pPr>
            <a:r>
              <a:rPr lang="en-US" dirty="0" smtClean="0"/>
              <a:t>Responses can range from appropriate speech and behaviour to muscle activity and movement.</a:t>
            </a:r>
          </a:p>
          <a:p>
            <a:pPr eaLnBrk="1" hangingPunct="1">
              <a:lnSpc>
                <a:spcPct val="80000"/>
              </a:lnSpc>
              <a:defRPr/>
            </a:pPr>
            <a:r>
              <a:rPr lang="en-US" dirty="0" smtClean="0"/>
              <a:t>Memory and learning – past, present, short and long term.</a:t>
            </a:r>
            <a:endParaRPr lang="en-GB" dirty="0" smtClean="0"/>
          </a:p>
          <a:p>
            <a:pPr>
              <a:defRP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982" y="4702518"/>
            <a:ext cx="2314575" cy="2000250"/>
          </a:xfrm>
          <a:prstGeom prst="rect">
            <a:avLst/>
          </a:prstGeom>
        </p:spPr>
      </p:pic>
    </p:spTree>
    <p:extLst>
      <p:ext uri="{BB962C8B-B14F-4D97-AF65-F5344CB8AC3E}">
        <p14:creationId xmlns:p14="http://schemas.microsoft.com/office/powerpoint/2010/main" val="2820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NRNTYP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7663" y="333375"/>
            <a:ext cx="2405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p:nvPr>
        </p:nvSpPr>
        <p:spPr/>
        <p:txBody>
          <a:bodyPr/>
          <a:lstStyle/>
          <a:p>
            <a:pPr eaLnBrk="1" hangingPunct="1">
              <a:defRPr/>
            </a:pPr>
            <a:r>
              <a:rPr lang="en-GB" smtClean="0"/>
              <a:t>CELLS – 2 types</a:t>
            </a:r>
          </a:p>
        </p:txBody>
      </p:sp>
      <p:sp>
        <p:nvSpPr>
          <p:cNvPr id="13317" name="Rectangle 5"/>
          <p:cNvSpPr>
            <a:spLocks noGrp="1" noChangeArrowheads="1"/>
          </p:cNvSpPr>
          <p:nvPr>
            <p:ph sz="half" idx="1"/>
          </p:nvPr>
        </p:nvSpPr>
        <p:spPr>
          <a:xfrm>
            <a:off x="1992314" y="1412876"/>
            <a:ext cx="4175125" cy="1655763"/>
          </a:xfrm>
        </p:spPr>
        <p:txBody>
          <a:bodyPr>
            <a:normAutofit lnSpcReduction="10000"/>
          </a:bodyPr>
          <a:lstStyle/>
          <a:p>
            <a:pPr eaLnBrk="1" hangingPunct="1">
              <a:buFontTx/>
              <a:buNone/>
              <a:defRPr/>
            </a:pPr>
            <a:r>
              <a:rPr lang="en-US" sz="1800" b="1" dirty="0">
                <a:latin typeface="Calibri" pitchFamily="34" charset="0"/>
              </a:rPr>
              <a:t>GLIAL CELLS </a:t>
            </a:r>
          </a:p>
          <a:p>
            <a:pPr eaLnBrk="1" hangingPunct="1">
              <a:defRPr/>
            </a:pPr>
            <a:r>
              <a:rPr lang="en-US" sz="1800" dirty="0">
                <a:latin typeface="Calibri" pitchFamily="34" charset="0"/>
              </a:rPr>
              <a:t>Supporting cells</a:t>
            </a:r>
          </a:p>
          <a:p>
            <a:pPr eaLnBrk="1" hangingPunct="1">
              <a:defRPr/>
            </a:pPr>
            <a:r>
              <a:rPr lang="en-US" sz="1800" dirty="0">
                <a:latin typeface="Calibri" pitchFamily="34" charset="0"/>
              </a:rPr>
              <a:t>Provides a framework supplying oxygen and nutrients and removing waste products</a:t>
            </a:r>
            <a:endParaRPr lang="en-GB" sz="1800" dirty="0">
              <a:latin typeface="Calibri" pitchFamily="34" charset="0"/>
            </a:endParaRPr>
          </a:p>
        </p:txBody>
      </p:sp>
      <p:pic>
        <p:nvPicPr>
          <p:cNvPr id="28677" name="Picture 7" descr="NEUROGL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640013" y="3068639"/>
            <a:ext cx="2203450" cy="3322637"/>
          </a:xfrm>
          <a:noFill/>
          <a:extLst>
            <a:ext uri="{909E8E84-426E-40DD-AFC4-6F175D3DCCD1}">
              <a14:hiddenFill xmlns:a14="http://schemas.microsoft.com/office/drawing/2010/main">
                <a:solidFill>
                  <a:srgbClr val="FFFFFF"/>
                </a:solidFill>
              </a14:hiddenFill>
            </a:ext>
          </a:extLst>
        </p:spPr>
      </p:pic>
      <p:sp>
        <p:nvSpPr>
          <p:cNvPr id="13324" name="Text Box 12"/>
          <p:cNvSpPr txBox="1">
            <a:spLocks noChangeArrowheads="1"/>
          </p:cNvSpPr>
          <p:nvPr/>
        </p:nvSpPr>
        <p:spPr bwMode="auto">
          <a:xfrm>
            <a:off x="6419056" y="3229769"/>
            <a:ext cx="3960813" cy="3277820"/>
          </a:xfrm>
          <a:prstGeom prst="rect">
            <a:avLst/>
          </a:prstGeom>
          <a:noFill/>
          <a:ln w="9525">
            <a:noFill/>
            <a:miter lim="800000"/>
            <a:headEnd/>
            <a:tailEnd/>
          </a:ln>
          <a:effectLst/>
        </p:spPr>
        <p:txBody>
          <a:bodyPr>
            <a:spAutoFit/>
          </a:bodyPr>
          <a:lstStyle/>
          <a:p>
            <a:pPr eaLnBrk="1" hangingPunct="1">
              <a:defRPr/>
            </a:pPr>
            <a:r>
              <a:rPr lang="en-US" dirty="0" smtClean="0">
                <a:solidFill>
                  <a:schemeClr val="accent1"/>
                </a:solidFill>
                <a:effectLst>
                  <a:outerShdw blurRad="38100" dist="38100" dir="2700000" algn="tl">
                    <a:srgbClr val="000000"/>
                  </a:outerShdw>
                </a:effectLst>
                <a:latin typeface="Calibri" pitchFamily="34" charset="0"/>
                <a:cs typeface="Arial" charset="0"/>
              </a:rPr>
              <a:t>NEURONES</a:t>
            </a:r>
            <a:endParaRPr lang="en-US" dirty="0">
              <a:solidFill>
                <a:schemeClr val="accent1"/>
              </a:solidFill>
              <a:effectLst>
                <a:outerShdw blurRad="38100" dist="38100" dir="2700000" algn="tl">
                  <a:srgbClr val="000000"/>
                </a:outerShdw>
              </a:effectLst>
              <a:latin typeface="Calibri" pitchFamily="34" charset="0"/>
              <a:cs typeface="Arial" charset="0"/>
            </a:endParaRPr>
          </a:p>
          <a:p>
            <a:pPr eaLnBrk="1" hangingPunct="1">
              <a:buFont typeface="Arial" pitchFamily="34" charset="0"/>
              <a:buChar char="•"/>
              <a:defRPr/>
            </a:pPr>
            <a:r>
              <a:rPr lang="en-US" dirty="0" smtClean="0">
                <a:solidFill>
                  <a:schemeClr val="accent1"/>
                </a:solidFill>
                <a:effectLst>
                  <a:outerShdw blurRad="38100" dist="38100" dir="2700000" algn="tl">
                    <a:srgbClr val="000000"/>
                  </a:outerShdw>
                </a:effectLst>
                <a:latin typeface="Calibri" pitchFamily="34" charset="0"/>
                <a:cs typeface="Arial" charset="0"/>
              </a:rPr>
              <a:t>Send </a:t>
            </a:r>
            <a:r>
              <a:rPr lang="en-US" dirty="0">
                <a:solidFill>
                  <a:schemeClr val="accent1"/>
                </a:solidFill>
                <a:effectLst>
                  <a:outerShdw blurRad="38100" dist="38100" dir="2700000" algn="tl">
                    <a:srgbClr val="000000"/>
                  </a:outerShdw>
                </a:effectLst>
                <a:latin typeface="Calibri" pitchFamily="34" charset="0"/>
                <a:cs typeface="Arial" charset="0"/>
              </a:rPr>
              <a:t>impulses to and from various parts of the body </a:t>
            </a:r>
          </a:p>
          <a:p>
            <a:pPr eaLnBrk="1" hangingPunct="1">
              <a:buFont typeface="Arial" pitchFamily="34" charset="0"/>
              <a:buChar char="•"/>
              <a:defRPr/>
            </a:pPr>
            <a:r>
              <a:rPr lang="en-US" u="sng" dirty="0">
                <a:solidFill>
                  <a:schemeClr val="accent1"/>
                </a:solidFill>
                <a:effectLst>
                  <a:outerShdw blurRad="38100" dist="38100" dir="2700000" algn="tl">
                    <a:srgbClr val="000000"/>
                  </a:outerShdw>
                </a:effectLst>
                <a:latin typeface="Calibri" pitchFamily="34" charset="0"/>
                <a:cs typeface="Arial" charset="0"/>
              </a:rPr>
              <a:t>Motor neurones </a:t>
            </a:r>
            <a:r>
              <a:rPr lang="en-US" dirty="0" smtClean="0">
                <a:solidFill>
                  <a:schemeClr val="accent1"/>
                </a:solidFill>
                <a:effectLst>
                  <a:outerShdw blurRad="38100" dist="38100" dir="2700000" algn="tl">
                    <a:srgbClr val="000000"/>
                  </a:outerShdw>
                </a:effectLst>
                <a:latin typeface="Calibri" pitchFamily="34" charset="0"/>
                <a:cs typeface="Arial" charset="0"/>
              </a:rPr>
              <a:t>- make </a:t>
            </a:r>
            <a:r>
              <a:rPr lang="en-US" dirty="0">
                <a:solidFill>
                  <a:schemeClr val="accent1"/>
                </a:solidFill>
                <a:effectLst>
                  <a:outerShdw blurRad="38100" dist="38100" dir="2700000" algn="tl">
                    <a:srgbClr val="000000"/>
                  </a:outerShdw>
                </a:effectLst>
                <a:latin typeface="Calibri" pitchFamily="34" charset="0"/>
                <a:cs typeface="Arial" charset="0"/>
              </a:rPr>
              <a:t>muscles contract</a:t>
            </a:r>
          </a:p>
          <a:p>
            <a:pPr eaLnBrk="1" hangingPunct="1">
              <a:buFont typeface="Arial" pitchFamily="34" charset="0"/>
              <a:buChar char="•"/>
              <a:defRPr/>
            </a:pPr>
            <a:r>
              <a:rPr lang="en-US" u="sng" dirty="0">
                <a:solidFill>
                  <a:schemeClr val="accent1"/>
                </a:solidFill>
                <a:effectLst>
                  <a:outerShdw blurRad="38100" dist="38100" dir="2700000" algn="tl">
                    <a:srgbClr val="000000"/>
                  </a:outerShdw>
                </a:effectLst>
                <a:latin typeface="Calibri" pitchFamily="34" charset="0"/>
                <a:cs typeface="Arial" charset="0"/>
              </a:rPr>
              <a:t>Sensory neurones </a:t>
            </a:r>
            <a:r>
              <a:rPr lang="en-US" dirty="0" smtClean="0">
                <a:solidFill>
                  <a:schemeClr val="accent1"/>
                </a:solidFill>
                <a:effectLst>
                  <a:outerShdw blurRad="38100" dist="38100" dir="2700000" algn="tl">
                    <a:srgbClr val="000000"/>
                  </a:outerShdw>
                </a:effectLst>
                <a:latin typeface="Calibri" pitchFamily="34" charset="0"/>
                <a:cs typeface="Arial" charset="0"/>
              </a:rPr>
              <a:t>- convey </a:t>
            </a:r>
            <a:r>
              <a:rPr lang="en-US" dirty="0">
                <a:solidFill>
                  <a:schemeClr val="accent1"/>
                </a:solidFill>
                <a:effectLst>
                  <a:outerShdw blurRad="38100" dist="38100" dir="2700000" algn="tl">
                    <a:srgbClr val="000000"/>
                  </a:outerShdw>
                </a:effectLst>
                <a:latin typeface="Calibri" pitchFamily="34" charset="0"/>
                <a:cs typeface="Arial" charset="0"/>
              </a:rPr>
              <a:t>sensation,   and control higher functions e.g. concentration</a:t>
            </a:r>
          </a:p>
          <a:p>
            <a:pPr eaLnBrk="1" hangingPunct="1">
              <a:buFont typeface="Arial" pitchFamily="34" charset="0"/>
              <a:buChar char="•"/>
              <a:defRPr/>
            </a:pPr>
            <a:r>
              <a:rPr lang="en-US" dirty="0">
                <a:solidFill>
                  <a:schemeClr val="accent1"/>
                </a:solidFill>
                <a:effectLst>
                  <a:outerShdw blurRad="38100" dist="38100" dir="2700000" algn="tl">
                    <a:srgbClr val="000000"/>
                  </a:outerShdw>
                </a:effectLst>
                <a:latin typeface="Calibri" pitchFamily="34" charset="0"/>
                <a:cs typeface="Arial" charset="0"/>
              </a:rPr>
              <a:t>Protected by </a:t>
            </a:r>
            <a:r>
              <a:rPr lang="en-US" u="sng" dirty="0">
                <a:solidFill>
                  <a:schemeClr val="accent1"/>
                </a:solidFill>
                <a:effectLst>
                  <a:outerShdw blurRad="38100" dist="38100" dir="2700000" algn="tl">
                    <a:srgbClr val="000000"/>
                  </a:outerShdw>
                </a:effectLst>
                <a:latin typeface="Calibri" pitchFamily="34" charset="0"/>
                <a:cs typeface="Arial" charset="0"/>
              </a:rPr>
              <a:t>myelin sheath </a:t>
            </a:r>
            <a:r>
              <a:rPr lang="en-US" dirty="0">
                <a:solidFill>
                  <a:schemeClr val="accent1"/>
                </a:solidFill>
                <a:effectLst>
                  <a:outerShdw blurRad="38100" dist="38100" dir="2700000" algn="tl">
                    <a:srgbClr val="000000"/>
                  </a:outerShdw>
                </a:effectLst>
                <a:latin typeface="Calibri" pitchFamily="34" charset="0"/>
                <a:cs typeface="Arial" charset="0"/>
              </a:rPr>
              <a:t>which speeds up conduction of impulses</a:t>
            </a:r>
          </a:p>
          <a:p>
            <a:pPr eaLnBrk="1" hangingPunct="1">
              <a:spcBef>
                <a:spcPct val="50000"/>
              </a:spcBef>
              <a:buFont typeface="Arial" pitchFamily="34" charset="0"/>
              <a:buChar char="•"/>
              <a:defRPr/>
            </a:pPr>
            <a:endParaRPr lang="en-GB" dirty="0">
              <a:latin typeface="Calibri" pitchFamily="34" charset="0"/>
              <a:cs typeface="Arial" charset="0"/>
            </a:endParaRPr>
          </a:p>
        </p:txBody>
      </p:sp>
      <p:cxnSp>
        <p:nvCxnSpPr>
          <p:cNvPr id="28679" name="Straight Arrow Connector 7"/>
          <p:cNvCxnSpPr>
            <a:cxnSpLocks noChangeShapeType="1"/>
          </p:cNvCxnSpPr>
          <p:nvPr/>
        </p:nvCxnSpPr>
        <p:spPr bwMode="auto">
          <a:xfrm flipV="1">
            <a:off x="7104063" y="1700213"/>
            <a:ext cx="1295400" cy="252095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8680" name="Straight Arrow Connector 9"/>
          <p:cNvCxnSpPr>
            <a:cxnSpLocks noChangeShapeType="1"/>
          </p:cNvCxnSpPr>
          <p:nvPr/>
        </p:nvCxnSpPr>
        <p:spPr bwMode="auto">
          <a:xfrm flipV="1">
            <a:off x="7391401" y="2492376"/>
            <a:ext cx="2017713" cy="2016125"/>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01444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1813</TotalTime>
  <Words>4681</Words>
  <Application>Microsoft Office PowerPoint</Application>
  <PresentationFormat>Widescreen</PresentationFormat>
  <Paragraphs>533</Paragraphs>
  <Slides>72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0" baseType="lpstr">
      <vt:lpstr>宋体</vt:lpstr>
      <vt:lpstr>Arial</vt:lpstr>
      <vt:lpstr>Calibri</vt:lpstr>
      <vt:lpstr>Corbel</vt:lpstr>
      <vt:lpstr>Courier New</vt:lpstr>
      <vt:lpstr>Wingdings</vt:lpstr>
      <vt:lpstr>Banded</vt:lpstr>
      <vt:lpstr>Slide</vt:lpstr>
      <vt:lpstr>   Neurological Conditions Treated at Holy Cross Hospital</vt:lpstr>
      <vt:lpstr>Course content and Aims </vt:lpstr>
      <vt:lpstr>Neurological conditions managed at  Holy Cross </vt:lpstr>
      <vt:lpstr>Key principles of Care </vt:lpstr>
      <vt:lpstr>PowerPoint Presentation</vt:lpstr>
      <vt:lpstr>NERVOUS SYSTEM</vt:lpstr>
      <vt:lpstr>                             THE BRAIN</vt:lpstr>
      <vt:lpstr>THE BRAIN</vt:lpstr>
      <vt:lpstr>CELLS – 2 types</vt:lpstr>
      <vt:lpstr>Stroke-Cerebral Vascular Accident  </vt:lpstr>
      <vt:lpstr>Signs and Symptoms </vt:lpstr>
      <vt:lpstr>PowerPoint Presentation</vt:lpstr>
      <vt:lpstr>Causes of a STROKE</vt:lpstr>
      <vt:lpstr>Treatment </vt:lpstr>
      <vt:lpstr>STROKE</vt:lpstr>
      <vt:lpstr>PowerPoint Presentation</vt:lpstr>
      <vt:lpstr>Problems  that might be present following a Stroke </vt:lpstr>
      <vt:lpstr>ACQUIRED BRAIN INJURY</vt:lpstr>
      <vt:lpstr>Acquired Brain Injury </vt:lpstr>
      <vt:lpstr>PowerPoint Presentation</vt:lpstr>
      <vt:lpstr>PowerPoint Presentation</vt:lpstr>
      <vt:lpstr>PowerPoint Presentation</vt:lpstr>
      <vt:lpstr>Disorder of consciousness </vt:lpstr>
      <vt:lpstr>MULTIPLE SCLEROSIS</vt:lpstr>
      <vt:lpstr> Management of MS  The condition is managed according to the severity of the disease and the presenting symptoms.  </vt:lpstr>
      <vt:lpstr>Management of MS </vt:lpstr>
      <vt:lpstr>MOTOR NEURONE DISEASE</vt:lpstr>
      <vt:lpstr>PowerPoint Presentation</vt:lpstr>
      <vt:lpstr>Motor Neurone Disease </vt:lpstr>
      <vt:lpstr>PowerPoint Presentation</vt:lpstr>
      <vt:lpstr>PowerPoint Presentation</vt:lpstr>
      <vt:lpstr>PowerPoint Presentation</vt:lpstr>
      <vt:lpstr>PowerPoint Presentation</vt:lpstr>
      <vt:lpstr>PowerPoint Presentation</vt:lpstr>
      <vt:lpstr>SPINAL CORD INJURY</vt:lpstr>
      <vt:lpstr>What is the Spinal Cord ?</vt:lpstr>
      <vt:lpstr>Spinal Column</vt:lpstr>
      <vt:lpstr>What happens when your spinal cord is damaged ?</vt:lpstr>
      <vt:lpstr>Complete and incomplete paralysis</vt:lpstr>
      <vt:lpstr>Is There a Cure For Spinal Cord Injury ?</vt:lpstr>
      <vt:lpstr>Bowel Management following Spinal Cord Injury ?</vt:lpstr>
      <vt:lpstr>Aim of Bowel Management</vt:lpstr>
      <vt:lpstr>Long Term Issues</vt:lpstr>
      <vt:lpstr>Autonomic dysfunction </vt:lpstr>
      <vt:lpstr>Autonomic Dysreflexia</vt:lpstr>
      <vt:lpstr>What is Autonomic Dysreflexia ?</vt:lpstr>
      <vt:lpstr>Autonomic Dysreflexia</vt:lpstr>
      <vt:lpstr>Treatment </vt:lpstr>
      <vt:lpstr>Guillain-Barre Syndrome</vt:lpstr>
      <vt:lpstr>Aetiology of GBS</vt:lpstr>
      <vt:lpstr>Signs and Symptoms</vt:lpstr>
      <vt:lpstr>Medical Management (acute phase)</vt:lpstr>
      <vt:lpstr>Nursing Management</vt:lpstr>
      <vt:lpstr>Nursing Management (cont.)</vt:lpstr>
      <vt:lpstr>Epilepsy </vt:lpstr>
      <vt:lpstr>Causes</vt:lpstr>
      <vt:lpstr>Seizure Classification</vt:lpstr>
      <vt:lpstr>Epilepsy CAUSES</vt:lpstr>
      <vt:lpstr>Medical Management</vt:lpstr>
      <vt:lpstr>Nursing Management</vt:lpstr>
      <vt:lpstr>Hydrocephalus</vt:lpstr>
      <vt:lpstr>Cerebrospinal fluid (CSF)</vt:lpstr>
      <vt:lpstr>Cerebrospinal fluid (CSF)</vt:lpstr>
      <vt:lpstr>Hydrocephalus </vt:lpstr>
      <vt:lpstr>PowerPoint Presentation</vt:lpstr>
      <vt:lpstr>Hydrocephalus </vt:lpstr>
      <vt:lpstr> Medical Management</vt:lpstr>
      <vt:lpstr>Hydrocephalus </vt:lpstr>
      <vt:lpstr>Nursing Management</vt:lpstr>
      <vt:lpstr>Summary </vt:lpstr>
      <vt:lpstr>Summary –Quiz-what you have learnt  </vt:lpstr>
      <vt:lpstr>Questions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Rasheed</dc:creator>
  <cp:lastModifiedBy>Louise Wakefield</cp:lastModifiedBy>
  <cp:revision>228</cp:revision>
  <cp:lastPrinted>2018-05-21T11:23:59Z</cp:lastPrinted>
  <dcterms:created xsi:type="dcterms:W3CDTF">2016-03-02T12:36:58Z</dcterms:created>
  <dcterms:modified xsi:type="dcterms:W3CDTF">2018-05-21T11:24:40Z</dcterms:modified>
</cp:coreProperties>
</file>